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notesSlides/notesSlide1.xml" ContentType="application/vnd.openxmlformats-officedocument.presentationml.notesSlide+xml"/>
  <Override PartName="/ppt/media/image4.jpeg" ContentType="image/jpeg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73042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73042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73042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73042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73042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73042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73042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73042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73042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73042"/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>
              <a:lumOff val="44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1">
              <a:lumOff val="44000"/>
            </a:schemeClr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>
              <a:lumOff val="44000"/>
            </a:scheme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>
              <a:lumOff val="44000"/>
            </a:schemeClr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>
              <a:lumOff val="44000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73042"/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CE1D4"/>
          </a:solidFill>
        </a:fill>
      </a:tcStyle>
    </a:wholeTbl>
    <a:band2H>
      <a:tcTxStyle b="def" i="def"/>
      <a:tcStyle>
        <a:tcBdr/>
        <a:fill>
          <a:solidFill>
            <a:srgbClr val="E7F0EB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73042"/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F1F9FB"/>
          </a:solidFill>
        </a:fill>
      </a:tcStyle>
    </a:wholeTbl>
    <a:band2H>
      <a:tcTxStyle b="def" i="def"/>
      <a:tcStyle>
        <a:tcBdr/>
        <a:fill>
          <a:solidFill>
            <a:srgbClr val="F8FCFD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7304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7E8"/>
          </a:solidFill>
        </a:fill>
      </a:tcStyle>
    </a:wholeTbl>
    <a:band2H>
      <a:tcTxStyle b="def" i="def"/>
      <a:tcStyle>
        <a:tcBdr/>
        <a:fill>
          <a:solidFill>
            <a:schemeClr val="accent1">
              <a:lumOff val="44000"/>
            </a:schemeClr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44000"/>
            </a:scheme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7304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73042"/>
              </a:solidFill>
              <a:prstDash val="solid"/>
              <a:round/>
            </a:ln>
          </a:top>
          <a:bottom>
            <a:ln w="25400" cap="flat">
              <a:solidFill>
                <a:srgbClr val="07304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44000"/>
            </a:schemeClr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3042"/>
              </a:solidFill>
              <a:prstDash val="solid"/>
              <a:round/>
            </a:ln>
          </a:top>
          <a:bottom>
            <a:ln w="25400" cap="flat">
              <a:solidFill>
                <a:srgbClr val="07304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44000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73042"/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CCD"/>
          </a:solidFill>
        </a:fill>
      </a:tcStyle>
    </a:wholeTbl>
    <a:band2H>
      <a:tcTxStyle b="def" i="def"/>
      <a:tcStyle>
        <a:tcBdr/>
        <a:fill>
          <a:solidFill>
            <a:srgbClr val="E6E7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7304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73042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73042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>
              <a:lumOff val="44000"/>
              <a:alpha val="20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1">
              <a:lumOff val="44000"/>
            </a:schemeClr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>
              <a:lumOff val="44000"/>
              <a:alpha val="20000"/>
            </a:scheme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508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1">
          <a:lumOff val="44000"/>
        </a:schemeClr>
      </a:tcTxStyle>
      <a:tcStyle>
        <a:tcBdr>
          <a:lef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7" name="Shape 10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rial"/>
      </a:defRPr>
    </a:lvl1pPr>
    <a:lvl2pPr indent="228600" latinLnBrk="0">
      <a:defRPr sz="1200">
        <a:latin typeface="+mn-lt"/>
        <a:ea typeface="+mn-ea"/>
        <a:cs typeface="+mn-cs"/>
        <a:sym typeface="Arial"/>
      </a:defRPr>
    </a:lvl2pPr>
    <a:lvl3pPr indent="457200" latinLnBrk="0">
      <a:defRPr sz="1200">
        <a:latin typeface="+mn-lt"/>
        <a:ea typeface="+mn-ea"/>
        <a:cs typeface="+mn-cs"/>
        <a:sym typeface="Arial"/>
      </a:defRPr>
    </a:lvl3pPr>
    <a:lvl4pPr indent="685800" latinLnBrk="0">
      <a:defRPr sz="1200">
        <a:latin typeface="+mn-lt"/>
        <a:ea typeface="+mn-ea"/>
        <a:cs typeface="+mn-cs"/>
        <a:sym typeface="Arial"/>
      </a:defRPr>
    </a:lvl4pPr>
    <a:lvl5pPr indent="914400" latinLnBrk="0">
      <a:defRPr sz="1200">
        <a:latin typeface="+mn-lt"/>
        <a:ea typeface="+mn-ea"/>
        <a:cs typeface="+mn-cs"/>
        <a:sym typeface="Arial"/>
      </a:defRPr>
    </a:lvl5pPr>
    <a:lvl6pPr indent="1143000" latinLnBrk="0">
      <a:defRPr sz="1200">
        <a:latin typeface="+mn-lt"/>
        <a:ea typeface="+mn-ea"/>
        <a:cs typeface="+mn-cs"/>
        <a:sym typeface="Arial"/>
      </a:defRPr>
    </a:lvl6pPr>
    <a:lvl7pPr indent="1371600" latinLnBrk="0">
      <a:defRPr sz="1200">
        <a:latin typeface="+mn-lt"/>
        <a:ea typeface="+mn-ea"/>
        <a:cs typeface="+mn-cs"/>
        <a:sym typeface="Arial"/>
      </a:defRPr>
    </a:lvl7pPr>
    <a:lvl8pPr indent="1600200" latinLnBrk="0">
      <a:defRPr sz="1200">
        <a:latin typeface="+mn-lt"/>
        <a:ea typeface="+mn-ea"/>
        <a:cs typeface="+mn-cs"/>
        <a:sym typeface="Arial"/>
      </a:defRPr>
    </a:lvl8pPr>
    <a:lvl9pPr indent="1828800" latinLnBrk="0">
      <a:defRPr sz="12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14" name="Shape 41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marL="457200" indent="-298450">
              <a:buSzPts val="1100"/>
              <a:buChar char="●"/>
              <a:defRPr sz="1100"/>
            </a:lvl1pPr>
          </a:lstStyle>
          <a:p>
            <a:pPr/>
            <a:r>
              <a:t>     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5" name="Rectangle 7"/>
          <p:cNvSpPr/>
          <p:nvPr/>
        </p:nvSpPr>
        <p:spPr>
          <a:xfrm>
            <a:off x="12" y="4750737"/>
            <a:ext cx="9141619" cy="48007"/>
          </a:xfrm>
          <a:prstGeom prst="rect">
            <a:avLst/>
          </a:prstGeom>
          <a:solidFill>
            <a:schemeClr val="accent1">
              <a:lumOff val="44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6" name="Title Text"/>
          <p:cNvSpPr txBox="1"/>
          <p:nvPr>
            <p:ph type="title"/>
          </p:nvPr>
        </p:nvSpPr>
        <p:spPr>
          <a:xfrm>
            <a:off x="822960" y="569213"/>
            <a:ext cx="7543801" cy="2674622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7" name="Body Level One…"/>
          <p:cNvSpPr txBox="1"/>
          <p:nvPr>
            <p:ph type="body" sz="quarter" idx="1"/>
          </p:nvPr>
        </p:nvSpPr>
        <p:spPr>
          <a:xfrm>
            <a:off x="825038" y="3341716"/>
            <a:ext cx="7543801" cy="85725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>
              <a:buClrTx/>
              <a:buSzTx/>
              <a:buFontTx/>
              <a:buNone/>
              <a:defRPr cap="all" spc="150" sz="1800"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indent="342900">
              <a:buClrTx/>
              <a:buSzTx/>
              <a:buFontTx/>
              <a:buNone/>
              <a:defRPr cap="all" spc="150" sz="1800"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indent="685800">
              <a:buClrTx/>
              <a:buSzTx/>
              <a:buFontTx/>
              <a:buNone/>
              <a:defRPr cap="all" spc="150" sz="1800"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indent="1028700">
              <a:buClrTx/>
              <a:buSzTx/>
              <a:buFontTx/>
              <a:buNone/>
              <a:defRPr cap="all" spc="150" sz="1800"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indent="1371600">
              <a:buClrTx/>
              <a:buSzTx/>
              <a:buFontTx/>
              <a:buNone/>
              <a:defRPr cap="all" spc="150" sz="1800">
                <a:latin typeface="Calibri Light"/>
                <a:ea typeface="Calibri Light"/>
                <a:cs typeface="Calibri Light"/>
                <a:sym typeface="Calibri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traight Connector 8"/>
          <p:cNvSpPr/>
          <p:nvPr/>
        </p:nvSpPr>
        <p:spPr>
          <a:xfrm>
            <a:off x="905743" y="3257550"/>
            <a:ext cx="7406642" cy="0"/>
          </a:xfrm>
          <a:prstGeom prst="line">
            <a:avLst/>
          </a:prstGeom>
          <a:ln w="635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7" name="Body Level One…"/>
          <p:cNvSpPr txBox="1"/>
          <p:nvPr>
            <p:ph type="body" idx="1"/>
          </p:nvPr>
        </p:nvSpPr>
        <p:spPr>
          <a:xfrm>
            <a:off x="822960" y="1384300"/>
            <a:ext cx="7543801" cy="3017522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36" name="Rectangle 7"/>
          <p:cNvSpPr/>
          <p:nvPr/>
        </p:nvSpPr>
        <p:spPr>
          <a:xfrm>
            <a:off x="12" y="4750737"/>
            <a:ext cx="9141619" cy="48007"/>
          </a:xfrm>
          <a:prstGeom prst="rect">
            <a:avLst/>
          </a:prstGeom>
          <a:solidFill>
            <a:schemeClr val="accent1">
              <a:lumOff val="44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37" name="Title Text"/>
          <p:cNvSpPr txBox="1"/>
          <p:nvPr>
            <p:ph type="title"/>
          </p:nvPr>
        </p:nvSpPr>
        <p:spPr>
          <a:xfrm>
            <a:off x="822960" y="569213"/>
            <a:ext cx="7543801" cy="2674622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quarter" idx="1"/>
          </p:nvPr>
        </p:nvSpPr>
        <p:spPr>
          <a:xfrm>
            <a:off x="822960" y="3339846"/>
            <a:ext cx="7543801" cy="85725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>
              <a:buClrTx/>
              <a:buSzTx/>
              <a:buFontTx/>
              <a:buNone/>
              <a:defRPr cap="all" spc="150" sz="1800"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indent="342900">
              <a:buClrTx/>
              <a:buSzTx/>
              <a:buFontTx/>
              <a:buNone/>
              <a:defRPr cap="all" spc="150" sz="1800"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indent="685800">
              <a:buClrTx/>
              <a:buSzTx/>
              <a:buFontTx/>
              <a:buNone/>
              <a:defRPr cap="all" spc="150" sz="1800"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indent="1028700">
              <a:buClrTx/>
              <a:buSzTx/>
              <a:buFontTx/>
              <a:buNone/>
              <a:defRPr cap="all" spc="150" sz="1800"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indent="1371600">
              <a:buClrTx/>
              <a:buSzTx/>
              <a:buFontTx/>
              <a:buNone/>
              <a:defRPr cap="all" spc="150" sz="1800">
                <a:latin typeface="Calibri Light"/>
                <a:ea typeface="Calibri Light"/>
                <a:cs typeface="Calibri Light"/>
                <a:sym typeface="Calibri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traight Connector 8"/>
          <p:cNvSpPr/>
          <p:nvPr/>
        </p:nvSpPr>
        <p:spPr>
          <a:xfrm>
            <a:off x="905743" y="3257550"/>
            <a:ext cx="7406642" cy="0"/>
          </a:xfrm>
          <a:prstGeom prst="line">
            <a:avLst/>
          </a:prstGeom>
          <a:ln w="635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half" idx="1"/>
          </p:nvPr>
        </p:nvSpPr>
        <p:spPr>
          <a:xfrm>
            <a:off x="822958" y="1384300"/>
            <a:ext cx="3703322" cy="3017522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sz="quarter" idx="1"/>
          </p:nvPr>
        </p:nvSpPr>
        <p:spPr>
          <a:xfrm>
            <a:off x="822960" y="1384539"/>
            <a:ext cx="3703321" cy="552213"/>
          </a:xfrm>
          <a:prstGeom prst="rect">
            <a:avLst/>
          </a:prstGeom>
        </p:spPr>
        <p:txBody>
          <a:bodyPr lIns="45719" tIns="45719" rIns="45719" bIns="45719" anchor="ctr"/>
          <a:lstStyle>
            <a:lvl1pPr marL="0" indent="0">
              <a:buClrTx/>
              <a:buSzTx/>
              <a:buFontTx/>
              <a:buNone/>
              <a:defRPr cap="all"/>
            </a:lvl1pPr>
            <a:lvl2pPr marL="0" indent="342900">
              <a:buClrTx/>
              <a:buSzTx/>
              <a:buFontTx/>
              <a:buNone/>
              <a:defRPr cap="all"/>
            </a:lvl2pPr>
            <a:lvl3pPr marL="0" indent="685800">
              <a:buClrTx/>
              <a:buSzTx/>
              <a:buFontTx/>
              <a:buNone/>
              <a:defRPr cap="all"/>
            </a:lvl3pPr>
            <a:lvl4pPr marL="0" indent="1028700">
              <a:buClrTx/>
              <a:buSzTx/>
              <a:buFontTx/>
              <a:buNone/>
              <a:defRPr cap="all"/>
            </a:lvl4pPr>
            <a:lvl5pPr marL="0" indent="1371600">
              <a:buClrTx/>
              <a:buSzTx/>
              <a:buFontTx/>
              <a:buNone/>
              <a:defRPr cap="all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Text Placeholder 4"/>
          <p:cNvSpPr/>
          <p:nvPr>
            <p:ph type="body" sz="quarter" idx="21"/>
          </p:nvPr>
        </p:nvSpPr>
        <p:spPr>
          <a:xfrm>
            <a:off x="4663440" y="1384539"/>
            <a:ext cx="3703321" cy="552213"/>
          </a:xfrm>
          <a:prstGeom prst="rect">
            <a:avLst/>
          </a:prstGeom>
        </p:spPr>
        <p:txBody>
          <a:bodyPr lIns="45719" tIns="45719" rIns="45719" bIns="45719" anchor="ctr"/>
          <a:lstStyle/>
          <a:p>
            <a:pPr marL="0" indent="0">
              <a:buClrTx/>
              <a:buSzTx/>
              <a:buFontTx/>
              <a:buNone/>
              <a:defRPr cap="all"/>
            </a:pP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75" name="Rectangle 5"/>
          <p:cNvSpPr/>
          <p:nvPr/>
        </p:nvSpPr>
        <p:spPr>
          <a:xfrm>
            <a:off x="12" y="4750737"/>
            <a:ext cx="9141619" cy="48007"/>
          </a:xfrm>
          <a:prstGeom prst="rect">
            <a:avLst/>
          </a:prstGeom>
          <a:solidFill>
            <a:schemeClr val="accent1">
              <a:lumOff val="44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7"/>
          <p:cNvSpPr/>
          <p:nvPr/>
        </p:nvSpPr>
        <p:spPr>
          <a:xfrm>
            <a:off x="12" y="0"/>
            <a:ext cx="3038095" cy="51435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4" name="Rectangle 8"/>
          <p:cNvSpPr/>
          <p:nvPr/>
        </p:nvSpPr>
        <p:spPr>
          <a:xfrm>
            <a:off x="3030053" y="0"/>
            <a:ext cx="48007" cy="5143500"/>
          </a:xfrm>
          <a:prstGeom prst="rect">
            <a:avLst/>
          </a:prstGeom>
          <a:solidFill>
            <a:schemeClr val="accent1">
              <a:lumOff val="44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5" name="Title Text"/>
          <p:cNvSpPr txBox="1"/>
          <p:nvPr>
            <p:ph type="title"/>
          </p:nvPr>
        </p:nvSpPr>
        <p:spPr>
          <a:xfrm>
            <a:off x="342900" y="445769"/>
            <a:ext cx="2400300" cy="1714501"/>
          </a:xfrm>
          <a:prstGeom prst="rect">
            <a:avLst/>
          </a:prstGeom>
        </p:spPr>
        <p:txBody>
          <a:bodyPr/>
          <a:lstStyle>
            <a:lvl1pPr>
              <a:defRPr sz="2700"/>
            </a:lvl1pPr>
          </a:lstStyle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3600450" y="548640"/>
            <a:ext cx="4869180" cy="394335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Text Placeholder 3"/>
          <p:cNvSpPr/>
          <p:nvPr>
            <p:ph type="body" sz="quarter" idx="21"/>
          </p:nvPr>
        </p:nvSpPr>
        <p:spPr>
          <a:xfrm>
            <a:off x="342900" y="2194560"/>
            <a:ext cx="2400300" cy="2534344"/>
          </a:xfrm>
          <a:prstGeom prst="rect">
            <a:avLst/>
          </a:prstGeom>
        </p:spPr>
        <p:txBody>
          <a:bodyPr lIns="45719" tIns="45719" rIns="45719" bIns="45719"/>
          <a:lstStyle/>
          <a:p>
            <a:pPr marL="0" indent="0">
              <a:buClrTx/>
              <a:buSzTx/>
              <a:buFontTx/>
              <a:buNone/>
              <a:defRPr sz="1100"/>
            </a:pP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96" name="Rectangle 8"/>
          <p:cNvSpPr/>
          <p:nvPr/>
        </p:nvSpPr>
        <p:spPr>
          <a:xfrm>
            <a:off x="12" y="3686307"/>
            <a:ext cx="9141619" cy="48007"/>
          </a:xfrm>
          <a:prstGeom prst="rect">
            <a:avLst/>
          </a:prstGeom>
          <a:solidFill>
            <a:schemeClr val="accent1">
              <a:lumOff val="44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97" name="Title Text"/>
          <p:cNvSpPr txBox="1"/>
          <p:nvPr>
            <p:ph type="title"/>
          </p:nvPr>
        </p:nvSpPr>
        <p:spPr>
          <a:xfrm>
            <a:off x="822960" y="3806190"/>
            <a:ext cx="7585234" cy="617221"/>
          </a:xfrm>
          <a:prstGeom prst="rect">
            <a:avLst/>
          </a:prstGeom>
        </p:spPr>
        <p:txBody>
          <a:bodyPr lIns="0" tIns="0" rIns="0" bIns="0"/>
          <a:lstStyle>
            <a:lvl1pPr>
              <a:defRPr sz="2700"/>
            </a:lvl1pPr>
          </a:lstStyle>
          <a:p>
            <a:pPr/>
            <a:r>
              <a:t>Title Text</a:t>
            </a:r>
          </a:p>
        </p:txBody>
      </p:sp>
      <p:sp>
        <p:nvSpPr>
          <p:cNvPr id="98" name="Picture Placeholder 2"/>
          <p:cNvSpPr/>
          <p:nvPr>
            <p:ph type="pic" idx="21"/>
          </p:nvPr>
        </p:nvSpPr>
        <p:spPr>
          <a:xfrm>
            <a:off x="11" y="0"/>
            <a:ext cx="9143991" cy="36863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9" name="Body Level One…"/>
          <p:cNvSpPr txBox="1"/>
          <p:nvPr>
            <p:ph type="body" sz="quarter" idx="1"/>
          </p:nvPr>
        </p:nvSpPr>
        <p:spPr>
          <a:xfrm>
            <a:off x="822960" y="4430267"/>
            <a:ext cx="7584948" cy="44577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ClrTx/>
              <a:buSzTx/>
              <a:buFontTx/>
              <a:buNone/>
              <a:defRPr sz="1100"/>
            </a:lvl1pPr>
            <a:lvl2pPr marL="0" indent="342900">
              <a:spcBef>
                <a:spcPts val="400"/>
              </a:spcBef>
              <a:buClrTx/>
              <a:buSzTx/>
              <a:buFontTx/>
              <a:buNone/>
              <a:defRPr sz="1100"/>
            </a:lvl2pPr>
            <a:lvl3pPr marL="0" indent="685800">
              <a:spcBef>
                <a:spcPts val="400"/>
              </a:spcBef>
              <a:buClrTx/>
              <a:buSzTx/>
              <a:buFontTx/>
              <a:buNone/>
              <a:defRPr sz="1100"/>
            </a:lvl3pPr>
            <a:lvl4pPr marL="0" indent="1028700">
              <a:spcBef>
                <a:spcPts val="400"/>
              </a:spcBef>
              <a:buClrTx/>
              <a:buSzTx/>
              <a:buFontTx/>
              <a:buNone/>
              <a:defRPr sz="1100"/>
            </a:lvl4pPr>
            <a:lvl5pPr marL="0" indent="1371600">
              <a:spcBef>
                <a:spcPts val="400"/>
              </a:spcBef>
              <a:buClrTx/>
              <a:buSzTx/>
              <a:buFontTx/>
              <a:buNone/>
              <a:defRPr sz="1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730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1" y="4800600"/>
            <a:ext cx="9144001" cy="3429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3" name="Rectangle 8"/>
          <p:cNvSpPr/>
          <p:nvPr/>
        </p:nvSpPr>
        <p:spPr>
          <a:xfrm>
            <a:off x="11" y="4750737"/>
            <a:ext cx="9143991" cy="49864"/>
          </a:xfrm>
          <a:prstGeom prst="rect">
            <a:avLst/>
          </a:prstGeom>
          <a:solidFill>
            <a:schemeClr val="accent1">
              <a:lumOff val="44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4" name="Straight Connector 9"/>
          <p:cNvSpPr/>
          <p:nvPr/>
        </p:nvSpPr>
        <p:spPr>
          <a:xfrm>
            <a:off x="895149" y="1303384"/>
            <a:ext cx="7475220" cy="1"/>
          </a:xfrm>
          <a:prstGeom prst="line">
            <a:avLst/>
          </a:prstGeom>
          <a:ln w="635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5" name="Title Text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8163959" y="4868268"/>
            <a:ext cx="245404" cy="22698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0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6858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600" u="none">
          <a:solidFill>
            <a:schemeClr val="accent1">
              <a:lumOff val="44000"/>
            </a:schemeClr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6858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600" u="none">
          <a:solidFill>
            <a:schemeClr val="accent1">
              <a:lumOff val="44000"/>
            </a:schemeClr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6858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600" u="none">
          <a:solidFill>
            <a:schemeClr val="accent1">
              <a:lumOff val="44000"/>
            </a:schemeClr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6858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600" u="none">
          <a:solidFill>
            <a:schemeClr val="accent1">
              <a:lumOff val="44000"/>
            </a:schemeClr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6858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600" u="none">
          <a:solidFill>
            <a:schemeClr val="accent1">
              <a:lumOff val="44000"/>
            </a:schemeClr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6858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600" u="none">
          <a:solidFill>
            <a:schemeClr val="accent1">
              <a:lumOff val="44000"/>
            </a:schemeClr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6858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600" u="none">
          <a:solidFill>
            <a:schemeClr val="accent1">
              <a:lumOff val="44000"/>
            </a:schemeClr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6858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600" u="none">
          <a:solidFill>
            <a:schemeClr val="accent1">
              <a:lumOff val="44000"/>
            </a:schemeClr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6858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600" u="none">
          <a:solidFill>
            <a:schemeClr val="accent1">
              <a:lumOff val="44000"/>
            </a:schemeClr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68580" marR="0" indent="-68580" algn="l" defTabSz="685800" rtl="0" latinLnBrk="0">
        <a:lnSpc>
          <a:spcPct val="90000"/>
        </a:lnSpc>
        <a:spcBef>
          <a:spcPts val="900"/>
        </a:spcBef>
        <a:spcAft>
          <a:spcPts val="0"/>
        </a:spcAft>
        <a:buClr>
          <a:schemeClr val="accent1">
            <a:lumOff val="44000"/>
          </a:schemeClr>
        </a:buClr>
        <a:buSzPct val="100000"/>
        <a:buFont typeface="Calibri"/>
        <a:buChar char=" "/>
        <a:tabLst/>
        <a:defRPr b="0" baseline="0" cap="none" i="0" spc="0" strike="noStrike" sz="1500" u="none">
          <a:solidFill>
            <a:schemeClr val="accent1">
              <a:lumOff val="44000"/>
            </a:schemeClr>
          </a:solidFill>
          <a:uFillTx/>
          <a:latin typeface="Calibri"/>
          <a:ea typeface="Calibri"/>
          <a:cs typeface="Calibri"/>
          <a:sym typeface="Calibri"/>
        </a:defRPr>
      </a:lvl1pPr>
      <a:lvl2pPr marL="309137" marR="0" indent="-158261" algn="l" defTabSz="685800" rtl="0" latinLnBrk="0">
        <a:lnSpc>
          <a:spcPct val="90000"/>
        </a:lnSpc>
        <a:spcBef>
          <a:spcPts val="900"/>
        </a:spcBef>
        <a:spcAft>
          <a:spcPts val="0"/>
        </a:spcAft>
        <a:buClr>
          <a:schemeClr val="accent1">
            <a:lumOff val="44000"/>
          </a:schemeClr>
        </a:buClr>
        <a:buSzPct val="100000"/>
        <a:buFont typeface="Calibri"/>
        <a:buChar char="◦"/>
        <a:tabLst/>
        <a:defRPr b="0" baseline="0" cap="none" i="0" spc="0" strike="noStrike" sz="1500" u="none">
          <a:solidFill>
            <a:schemeClr val="accent1">
              <a:lumOff val="44000"/>
            </a:schemeClr>
          </a:solidFill>
          <a:uFillTx/>
          <a:latin typeface="Calibri"/>
          <a:ea typeface="Calibri"/>
          <a:cs typeface="Calibri"/>
          <a:sym typeface="Calibri"/>
        </a:defRPr>
      </a:lvl2pPr>
      <a:lvl3pPr marL="493775" marR="0" indent="-205739" algn="l" defTabSz="685800" rtl="0" latinLnBrk="0">
        <a:lnSpc>
          <a:spcPct val="90000"/>
        </a:lnSpc>
        <a:spcBef>
          <a:spcPts val="900"/>
        </a:spcBef>
        <a:spcAft>
          <a:spcPts val="0"/>
        </a:spcAft>
        <a:buClr>
          <a:schemeClr val="accent1">
            <a:lumOff val="44000"/>
          </a:schemeClr>
        </a:buClr>
        <a:buSzPct val="100000"/>
        <a:buFont typeface="Calibri"/>
        <a:buChar char="◦"/>
        <a:tabLst/>
        <a:defRPr b="0" baseline="0" cap="none" i="0" spc="0" strike="noStrike" sz="1500" u="none">
          <a:solidFill>
            <a:schemeClr val="accent1">
              <a:lumOff val="44000"/>
            </a:schemeClr>
          </a:solidFill>
          <a:uFillTx/>
          <a:latin typeface="Calibri"/>
          <a:ea typeface="Calibri"/>
          <a:cs typeface="Calibri"/>
          <a:sym typeface="Calibri"/>
        </a:defRPr>
      </a:lvl3pPr>
      <a:lvl4pPr marL="630936" marR="0" indent="-205740" algn="l" defTabSz="685800" rtl="0" latinLnBrk="0">
        <a:lnSpc>
          <a:spcPct val="90000"/>
        </a:lnSpc>
        <a:spcBef>
          <a:spcPts val="900"/>
        </a:spcBef>
        <a:spcAft>
          <a:spcPts val="0"/>
        </a:spcAft>
        <a:buClr>
          <a:schemeClr val="accent1">
            <a:lumOff val="44000"/>
          </a:schemeClr>
        </a:buClr>
        <a:buSzPct val="100000"/>
        <a:buFont typeface="Calibri"/>
        <a:buChar char="◦"/>
        <a:tabLst/>
        <a:defRPr b="0" baseline="0" cap="none" i="0" spc="0" strike="noStrike" sz="1500" u="none">
          <a:solidFill>
            <a:schemeClr val="accent1">
              <a:lumOff val="44000"/>
            </a:schemeClr>
          </a:solidFill>
          <a:uFillTx/>
          <a:latin typeface="Calibri"/>
          <a:ea typeface="Calibri"/>
          <a:cs typeface="Calibri"/>
          <a:sym typeface="Calibri"/>
        </a:defRPr>
      </a:lvl4pPr>
      <a:lvl5pPr marL="768096" marR="0" indent="-205740" algn="l" defTabSz="685800" rtl="0" latinLnBrk="0">
        <a:lnSpc>
          <a:spcPct val="90000"/>
        </a:lnSpc>
        <a:spcBef>
          <a:spcPts val="900"/>
        </a:spcBef>
        <a:spcAft>
          <a:spcPts val="0"/>
        </a:spcAft>
        <a:buClr>
          <a:schemeClr val="accent1">
            <a:lumOff val="44000"/>
          </a:schemeClr>
        </a:buClr>
        <a:buSzPct val="100000"/>
        <a:buFont typeface="Calibri"/>
        <a:buChar char="◦"/>
        <a:tabLst/>
        <a:defRPr b="0" baseline="0" cap="none" i="0" spc="0" strike="noStrike" sz="1500" u="none">
          <a:solidFill>
            <a:schemeClr val="accent1">
              <a:lumOff val="44000"/>
            </a:schemeClr>
          </a:solidFill>
          <a:uFillTx/>
          <a:latin typeface="Calibri"/>
          <a:ea typeface="Calibri"/>
          <a:cs typeface="Calibri"/>
          <a:sym typeface="Calibri"/>
        </a:defRPr>
      </a:lvl5pPr>
      <a:lvl6pPr marL="910725" marR="0" indent="-257175" algn="l" defTabSz="685800" rtl="0" latinLnBrk="0">
        <a:lnSpc>
          <a:spcPct val="90000"/>
        </a:lnSpc>
        <a:spcBef>
          <a:spcPts val="900"/>
        </a:spcBef>
        <a:spcAft>
          <a:spcPts val="0"/>
        </a:spcAft>
        <a:buClr>
          <a:schemeClr val="accent1">
            <a:lumOff val="44000"/>
          </a:schemeClr>
        </a:buClr>
        <a:buSzPct val="100000"/>
        <a:buFont typeface="Calibri"/>
        <a:buChar char="◦"/>
        <a:tabLst/>
        <a:defRPr b="0" baseline="0" cap="none" i="0" spc="0" strike="noStrike" sz="1500" u="none">
          <a:solidFill>
            <a:schemeClr val="accent1">
              <a:lumOff val="44000"/>
            </a:schemeClr>
          </a:solidFill>
          <a:uFillTx/>
          <a:latin typeface="Calibri"/>
          <a:ea typeface="Calibri"/>
          <a:cs typeface="Calibri"/>
          <a:sym typeface="Calibri"/>
        </a:defRPr>
      </a:lvl6pPr>
      <a:lvl7pPr marL="1060724" marR="0" indent="-257175" algn="l" defTabSz="685800" rtl="0" latinLnBrk="0">
        <a:lnSpc>
          <a:spcPct val="90000"/>
        </a:lnSpc>
        <a:spcBef>
          <a:spcPts val="900"/>
        </a:spcBef>
        <a:spcAft>
          <a:spcPts val="0"/>
        </a:spcAft>
        <a:buClr>
          <a:schemeClr val="accent1">
            <a:lumOff val="44000"/>
          </a:schemeClr>
        </a:buClr>
        <a:buSzPct val="100000"/>
        <a:buFont typeface="Calibri"/>
        <a:buChar char="◦"/>
        <a:tabLst/>
        <a:defRPr b="0" baseline="0" cap="none" i="0" spc="0" strike="noStrike" sz="1500" u="none">
          <a:solidFill>
            <a:schemeClr val="accent1">
              <a:lumOff val="44000"/>
            </a:schemeClr>
          </a:solidFill>
          <a:uFillTx/>
          <a:latin typeface="Calibri"/>
          <a:ea typeface="Calibri"/>
          <a:cs typeface="Calibri"/>
          <a:sym typeface="Calibri"/>
        </a:defRPr>
      </a:lvl7pPr>
      <a:lvl8pPr marL="1210725" marR="0" indent="-257175" algn="l" defTabSz="685800" rtl="0" latinLnBrk="0">
        <a:lnSpc>
          <a:spcPct val="90000"/>
        </a:lnSpc>
        <a:spcBef>
          <a:spcPts val="900"/>
        </a:spcBef>
        <a:spcAft>
          <a:spcPts val="0"/>
        </a:spcAft>
        <a:buClr>
          <a:schemeClr val="accent1">
            <a:lumOff val="44000"/>
          </a:schemeClr>
        </a:buClr>
        <a:buSzPct val="100000"/>
        <a:buFont typeface="Calibri"/>
        <a:buChar char="◦"/>
        <a:tabLst/>
        <a:defRPr b="0" baseline="0" cap="none" i="0" spc="0" strike="noStrike" sz="1500" u="none">
          <a:solidFill>
            <a:schemeClr val="accent1">
              <a:lumOff val="44000"/>
            </a:schemeClr>
          </a:solidFill>
          <a:uFillTx/>
          <a:latin typeface="Calibri"/>
          <a:ea typeface="Calibri"/>
          <a:cs typeface="Calibri"/>
          <a:sym typeface="Calibri"/>
        </a:defRPr>
      </a:lvl8pPr>
      <a:lvl9pPr marL="1360724" marR="0" indent="-257175" algn="l" defTabSz="685800" rtl="0" latinLnBrk="0">
        <a:lnSpc>
          <a:spcPct val="90000"/>
        </a:lnSpc>
        <a:spcBef>
          <a:spcPts val="900"/>
        </a:spcBef>
        <a:spcAft>
          <a:spcPts val="0"/>
        </a:spcAft>
        <a:buClr>
          <a:schemeClr val="accent1">
            <a:lumOff val="44000"/>
          </a:schemeClr>
        </a:buClr>
        <a:buSzPct val="100000"/>
        <a:buFont typeface="Calibri"/>
        <a:buChar char="◦"/>
        <a:tabLst/>
        <a:defRPr b="0" baseline="0" cap="none" i="0" spc="0" strike="noStrike" sz="1500" u="none">
          <a:solidFill>
            <a:schemeClr val="accent1">
              <a:lumOff val="44000"/>
            </a:schemeClr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2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8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3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9.png"/><Relationship Id="rId9" Type="http://schemas.openxmlformats.org/officeDocument/2006/relationships/image" Target="../media/image4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4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jpe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7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 txBox="1"/>
          <p:nvPr>
            <p:ph type="ctrTitle"/>
          </p:nvPr>
        </p:nvSpPr>
        <p:spPr>
          <a:xfrm>
            <a:off x="822960" y="569213"/>
            <a:ext cx="7543801" cy="2674622"/>
          </a:xfrm>
          <a:prstGeom prst="rect">
            <a:avLst/>
          </a:prstGeom>
        </p:spPr>
        <p:txBody>
          <a:bodyPr lIns="91424" tIns="91424" rIns="91424" bIns="91424"/>
          <a:lstStyle>
            <a:lvl1pPr algn="ctr">
              <a:defRPr spc="-100"/>
            </a:lvl1pPr>
          </a:lstStyle>
          <a:p>
            <a:pPr/>
            <a:r>
              <a:t>Proyecto Integrador 1</a:t>
            </a:r>
          </a:p>
        </p:txBody>
      </p:sp>
      <p:sp>
        <p:nvSpPr>
          <p:cNvPr id="110" name="Shape 55"/>
          <p:cNvSpPr txBox="1"/>
          <p:nvPr>
            <p:ph type="subTitle" sz="half" idx="1"/>
          </p:nvPr>
        </p:nvSpPr>
        <p:spPr>
          <a:xfrm>
            <a:off x="825038" y="3341716"/>
            <a:ext cx="7543801" cy="1462283"/>
          </a:xfrm>
          <a:prstGeom prst="rect">
            <a:avLst/>
          </a:prstGeom>
        </p:spPr>
        <p:txBody>
          <a:bodyPr lIns="91424" tIns="91424" rIns="91424" bIns="91424"/>
          <a:lstStyle/>
          <a:p>
            <a:pPr>
              <a:spcBef>
                <a:spcPts val="0"/>
              </a:spcBef>
              <a:defRPr spc="100"/>
            </a:pPr>
            <a:r>
              <a:t>Domiciano RIncón</a:t>
            </a:r>
          </a:p>
          <a:p>
            <a:pPr>
              <a:spcBef>
                <a:spcPts val="0"/>
              </a:spcBef>
              <a:defRPr spc="100" sz="1400"/>
            </a:pPr>
            <a:r>
              <a:t>Ingeniería Telemática</a:t>
            </a:r>
          </a:p>
        </p:txBody>
      </p:sp>
      <p:pic>
        <p:nvPicPr>
          <p:cNvPr id="11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95636" y="915566"/>
            <a:ext cx="2752726" cy="8667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5893" y="1779702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TextBox 4"/>
          <p:cNvSpPr txBox="1"/>
          <p:nvPr/>
        </p:nvSpPr>
        <p:spPr>
          <a:xfrm>
            <a:off x="7569355" y="2550198"/>
            <a:ext cx="1193076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Database</a:t>
            </a:r>
          </a:p>
        </p:txBody>
      </p:sp>
      <p:pic>
        <p:nvPicPr>
          <p:cNvPr id="319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80973" y="1617063"/>
            <a:ext cx="720001" cy="589219"/>
          </a:xfrm>
          <a:prstGeom prst="rect">
            <a:avLst/>
          </a:prstGeom>
          <a:ln w="12700">
            <a:miter lim="400000"/>
          </a:ln>
        </p:spPr>
      </p:pic>
      <p:sp>
        <p:nvSpPr>
          <p:cNvPr id="320" name="Straight Connector 6"/>
          <p:cNvSpPr/>
          <p:nvPr/>
        </p:nvSpPr>
        <p:spPr>
          <a:xfrm>
            <a:off x="3275855" y="4371949"/>
            <a:ext cx="5631544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21" name="TextBox 7"/>
          <p:cNvSpPr txBox="1"/>
          <p:nvPr/>
        </p:nvSpPr>
        <p:spPr>
          <a:xfrm>
            <a:off x="5398230" y="4435078"/>
            <a:ext cx="1913574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BACKEND</a:t>
            </a:r>
          </a:p>
        </p:txBody>
      </p:sp>
      <p:pic>
        <p:nvPicPr>
          <p:cNvPr id="322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52510" y="1574288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23" name="TextBox 9"/>
          <p:cNvSpPr txBox="1"/>
          <p:nvPr/>
        </p:nvSpPr>
        <p:spPr>
          <a:xfrm>
            <a:off x="3504808" y="2300545"/>
            <a:ext cx="1193076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Interfaz</a:t>
            </a:r>
          </a:p>
        </p:txBody>
      </p:sp>
      <p:sp>
        <p:nvSpPr>
          <p:cNvPr id="324" name="TextBox 10"/>
          <p:cNvSpPr txBox="1"/>
          <p:nvPr/>
        </p:nvSpPr>
        <p:spPr>
          <a:xfrm>
            <a:off x="4789323" y="2310907"/>
            <a:ext cx="155332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Lógica y reglas</a:t>
            </a:r>
          </a:p>
        </p:txBody>
      </p:sp>
      <p:sp>
        <p:nvSpPr>
          <p:cNvPr id="325" name="Straight Arrow Connector 11"/>
          <p:cNvSpPr/>
          <p:nvPr/>
        </p:nvSpPr>
        <p:spPr>
          <a:xfrm>
            <a:off x="6683230" y="2139701"/>
            <a:ext cx="1126138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26" name="TextBox 13"/>
          <p:cNvSpPr txBox="1"/>
          <p:nvPr/>
        </p:nvSpPr>
        <p:spPr>
          <a:xfrm>
            <a:off x="6969767" y="1820866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TCP</a:t>
            </a:r>
          </a:p>
        </p:txBody>
      </p:sp>
      <p:sp>
        <p:nvSpPr>
          <p:cNvPr id="327" name="Rectangle 14"/>
          <p:cNvSpPr/>
          <p:nvPr/>
        </p:nvSpPr>
        <p:spPr>
          <a:xfrm>
            <a:off x="3322666" y="1479321"/>
            <a:ext cx="3360566" cy="1309963"/>
          </a:xfrm>
          <a:prstGeom prst="rect">
            <a:avLst/>
          </a:prstGeom>
          <a:ln w="15875">
            <a:solidFill>
              <a:schemeClr val="accent1">
                <a:lumOff val="44000"/>
              </a:schemeClr>
            </a:solidFill>
            <a:prstDash val="lgDash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pic>
        <p:nvPicPr>
          <p:cNvPr id="328" name="Picture 10" descr="Picture 1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99591" y="1453965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29" name="Elbow Connector 17"/>
          <p:cNvSpPr/>
          <p:nvPr/>
        </p:nvSpPr>
        <p:spPr>
          <a:xfrm>
            <a:off x="1619592" y="1813965"/>
            <a:ext cx="1703074" cy="191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30" name="TextBox 18"/>
          <p:cNvSpPr txBox="1"/>
          <p:nvPr/>
        </p:nvSpPr>
        <p:spPr>
          <a:xfrm>
            <a:off x="1895552" y="1485039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pic>
        <p:nvPicPr>
          <p:cNvPr id="331" name="Picture 12" descr="Picture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92739" y="3230677"/>
            <a:ext cx="740242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32" name="Elbow Connector 21"/>
          <p:cNvSpPr/>
          <p:nvPr/>
        </p:nvSpPr>
        <p:spPr>
          <a:xfrm flipV="1">
            <a:off x="1632980" y="2440777"/>
            <a:ext cx="1676352" cy="1149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33" name="TextBox 22"/>
          <p:cNvSpPr txBox="1"/>
          <p:nvPr/>
        </p:nvSpPr>
        <p:spPr>
          <a:xfrm>
            <a:off x="1895552" y="3562782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334" name="Straight Connector 23"/>
          <p:cNvSpPr/>
          <p:nvPr/>
        </p:nvSpPr>
        <p:spPr>
          <a:xfrm>
            <a:off x="107503" y="4367360"/>
            <a:ext cx="2952329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35" name="TextBox 24"/>
          <p:cNvSpPr txBox="1"/>
          <p:nvPr/>
        </p:nvSpPr>
        <p:spPr>
          <a:xfrm>
            <a:off x="521789" y="4419582"/>
            <a:ext cx="191357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FRONTEND</a:t>
            </a:r>
          </a:p>
        </p:txBody>
      </p:sp>
      <p:sp>
        <p:nvSpPr>
          <p:cNvPr id="336" name="Title 1"/>
          <p:cNvSpPr txBox="1"/>
          <p:nvPr>
            <p:ph type="title"/>
          </p:nvPr>
        </p:nvSpPr>
        <p:spPr>
          <a:xfrm>
            <a:off x="107503" y="214952"/>
            <a:ext cx="8928994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Sistema de registro de suscripciones a gimnasios para permitir el ingreso automático</a:t>
            </a:r>
          </a:p>
        </p:txBody>
      </p:sp>
      <p:pic>
        <p:nvPicPr>
          <p:cNvPr id="337" name="Picture 2" descr="Picture 2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834303" y="2844377"/>
            <a:ext cx="2238209" cy="1492600"/>
          </a:xfrm>
          <a:prstGeom prst="rect">
            <a:avLst/>
          </a:prstGeom>
          <a:ln w="12700">
            <a:miter lim="400000"/>
          </a:ln>
        </p:spPr>
      </p:pic>
      <p:sp>
        <p:nvSpPr>
          <p:cNvPr id="338" name="TextBox 2"/>
          <p:cNvSpPr txBox="1"/>
          <p:nvPr/>
        </p:nvSpPr>
        <p:spPr>
          <a:xfrm>
            <a:off x="187003" y="2202418"/>
            <a:ext cx="2191023" cy="6952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Cerradura electrónica con un sistema de identificación de cliente</a:t>
            </a:r>
          </a:p>
        </p:txBody>
      </p:sp>
      <p:sp>
        <p:nvSpPr>
          <p:cNvPr id="339" name="TextBox 12"/>
          <p:cNvSpPr txBox="1"/>
          <p:nvPr/>
        </p:nvSpPr>
        <p:spPr>
          <a:xfrm>
            <a:off x="39058" y="4025922"/>
            <a:ext cx="3017234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Sistema de gestión de suscripciones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5893" y="1779702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42" name="TextBox 4"/>
          <p:cNvSpPr txBox="1"/>
          <p:nvPr/>
        </p:nvSpPr>
        <p:spPr>
          <a:xfrm>
            <a:off x="7569355" y="2550198"/>
            <a:ext cx="1193076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Database</a:t>
            </a:r>
          </a:p>
        </p:txBody>
      </p:sp>
      <p:pic>
        <p:nvPicPr>
          <p:cNvPr id="343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80973" y="1617063"/>
            <a:ext cx="720001" cy="589219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Straight Connector 6"/>
          <p:cNvSpPr/>
          <p:nvPr/>
        </p:nvSpPr>
        <p:spPr>
          <a:xfrm>
            <a:off x="3275855" y="4371949"/>
            <a:ext cx="5631544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45" name="TextBox 7"/>
          <p:cNvSpPr txBox="1"/>
          <p:nvPr/>
        </p:nvSpPr>
        <p:spPr>
          <a:xfrm>
            <a:off x="5398230" y="4435078"/>
            <a:ext cx="1913574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BACKEND</a:t>
            </a:r>
          </a:p>
        </p:txBody>
      </p:sp>
      <p:pic>
        <p:nvPicPr>
          <p:cNvPr id="346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52510" y="1574288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47" name="TextBox 9"/>
          <p:cNvSpPr txBox="1"/>
          <p:nvPr/>
        </p:nvSpPr>
        <p:spPr>
          <a:xfrm>
            <a:off x="3504808" y="2300545"/>
            <a:ext cx="1193076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Interfaz</a:t>
            </a:r>
          </a:p>
        </p:txBody>
      </p:sp>
      <p:sp>
        <p:nvSpPr>
          <p:cNvPr id="348" name="TextBox 10"/>
          <p:cNvSpPr txBox="1"/>
          <p:nvPr/>
        </p:nvSpPr>
        <p:spPr>
          <a:xfrm>
            <a:off x="4789323" y="2310907"/>
            <a:ext cx="155332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Lógica y reglas</a:t>
            </a:r>
          </a:p>
        </p:txBody>
      </p:sp>
      <p:sp>
        <p:nvSpPr>
          <p:cNvPr id="349" name="Straight Arrow Connector 11"/>
          <p:cNvSpPr/>
          <p:nvPr/>
        </p:nvSpPr>
        <p:spPr>
          <a:xfrm>
            <a:off x="6683230" y="2139701"/>
            <a:ext cx="1126138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50" name="TextBox 13"/>
          <p:cNvSpPr txBox="1"/>
          <p:nvPr/>
        </p:nvSpPr>
        <p:spPr>
          <a:xfrm>
            <a:off x="6969767" y="1820866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TCP</a:t>
            </a:r>
          </a:p>
        </p:txBody>
      </p:sp>
      <p:sp>
        <p:nvSpPr>
          <p:cNvPr id="351" name="Rectangle 14"/>
          <p:cNvSpPr/>
          <p:nvPr/>
        </p:nvSpPr>
        <p:spPr>
          <a:xfrm>
            <a:off x="3322666" y="1479321"/>
            <a:ext cx="3360566" cy="1309963"/>
          </a:xfrm>
          <a:prstGeom prst="rect">
            <a:avLst/>
          </a:prstGeom>
          <a:ln w="15875">
            <a:solidFill>
              <a:schemeClr val="accent1">
                <a:lumOff val="44000"/>
              </a:schemeClr>
            </a:solidFill>
            <a:prstDash val="lgDash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pic>
        <p:nvPicPr>
          <p:cNvPr id="352" name="Picture 10" descr="Picture 1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99591" y="1453965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53" name="Elbow Connector 17"/>
          <p:cNvSpPr/>
          <p:nvPr/>
        </p:nvSpPr>
        <p:spPr>
          <a:xfrm>
            <a:off x="1619592" y="1813965"/>
            <a:ext cx="1703074" cy="191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54" name="TextBox 18"/>
          <p:cNvSpPr txBox="1"/>
          <p:nvPr/>
        </p:nvSpPr>
        <p:spPr>
          <a:xfrm>
            <a:off x="1895552" y="1485039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pic>
        <p:nvPicPr>
          <p:cNvPr id="355" name="Picture 12" descr="Picture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92739" y="3230677"/>
            <a:ext cx="740242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56" name="TextBox 20"/>
          <p:cNvSpPr txBox="1"/>
          <p:nvPr/>
        </p:nvSpPr>
        <p:spPr>
          <a:xfrm>
            <a:off x="42236" y="4007360"/>
            <a:ext cx="3082863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Página de solicitud de reservas</a:t>
            </a:r>
          </a:p>
        </p:txBody>
      </p:sp>
      <p:sp>
        <p:nvSpPr>
          <p:cNvPr id="357" name="Elbow Connector 21"/>
          <p:cNvSpPr/>
          <p:nvPr/>
        </p:nvSpPr>
        <p:spPr>
          <a:xfrm flipV="1">
            <a:off x="1632980" y="2440777"/>
            <a:ext cx="1676352" cy="1149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58" name="TextBox 22"/>
          <p:cNvSpPr txBox="1"/>
          <p:nvPr/>
        </p:nvSpPr>
        <p:spPr>
          <a:xfrm>
            <a:off x="1895552" y="3562782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359" name="Straight Connector 23"/>
          <p:cNvSpPr/>
          <p:nvPr/>
        </p:nvSpPr>
        <p:spPr>
          <a:xfrm>
            <a:off x="107503" y="4367360"/>
            <a:ext cx="2952329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60" name="TextBox 24"/>
          <p:cNvSpPr txBox="1"/>
          <p:nvPr/>
        </p:nvSpPr>
        <p:spPr>
          <a:xfrm>
            <a:off x="521789" y="4419582"/>
            <a:ext cx="191357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FRONTEND</a:t>
            </a:r>
          </a:p>
        </p:txBody>
      </p:sp>
      <p:sp>
        <p:nvSpPr>
          <p:cNvPr id="361" name="Title 1"/>
          <p:cNvSpPr txBox="1"/>
          <p:nvPr>
            <p:ph type="title"/>
          </p:nvPr>
        </p:nvSpPr>
        <p:spPr>
          <a:xfrm>
            <a:off x="107503" y="214952"/>
            <a:ext cx="8928994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Sistema de reservas de los nuevos espacios de ICESI por medio de claves temporales</a:t>
            </a:r>
          </a:p>
        </p:txBody>
      </p:sp>
      <p:sp>
        <p:nvSpPr>
          <p:cNvPr id="362" name="TextBox 1"/>
          <p:cNvSpPr txBox="1"/>
          <p:nvPr/>
        </p:nvSpPr>
        <p:spPr>
          <a:xfrm>
            <a:off x="75724" y="2209175"/>
            <a:ext cx="2342202" cy="6952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Cerradura electrónica con teclado para digitar la clave temporal</a:t>
            </a:r>
          </a:p>
        </p:txBody>
      </p:sp>
      <p:pic>
        <p:nvPicPr>
          <p:cNvPr id="363" name="Picture 2" descr="Picture 2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355975" y="2850556"/>
            <a:ext cx="1368153" cy="14493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5893" y="1779702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TextBox 4"/>
          <p:cNvSpPr txBox="1"/>
          <p:nvPr/>
        </p:nvSpPr>
        <p:spPr>
          <a:xfrm>
            <a:off x="7569355" y="2550198"/>
            <a:ext cx="1193076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Database</a:t>
            </a:r>
          </a:p>
        </p:txBody>
      </p:sp>
      <p:pic>
        <p:nvPicPr>
          <p:cNvPr id="367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80973" y="1617063"/>
            <a:ext cx="720001" cy="589219"/>
          </a:xfrm>
          <a:prstGeom prst="rect">
            <a:avLst/>
          </a:prstGeom>
          <a:ln w="12700">
            <a:miter lim="400000"/>
          </a:ln>
        </p:spPr>
      </p:pic>
      <p:sp>
        <p:nvSpPr>
          <p:cNvPr id="368" name="Straight Connector 6"/>
          <p:cNvSpPr/>
          <p:nvPr/>
        </p:nvSpPr>
        <p:spPr>
          <a:xfrm>
            <a:off x="3275855" y="4371949"/>
            <a:ext cx="5631544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69" name="TextBox 7"/>
          <p:cNvSpPr txBox="1"/>
          <p:nvPr/>
        </p:nvSpPr>
        <p:spPr>
          <a:xfrm>
            <a:off x="5398230" y="4435078"/>
            <a:ext cx="1913574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BACKEND</a:t>
            </a:r>
          </a:p>
        </p:txBody>
      </p:sp>
      <p:pic>
        <p:nvPicPr>
          <p:cNvPr id="370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52510" y="1574288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71" name="TextBox 9"/>
          <p:cNvSpPr txBox="1"/>
          <p:nvPr/>
        </p:nvSpPr>
        <p:spPr>
          <a:xfrm>
            <a:off x="3504808" y="2300545"/>
            <a:ext cx="1193076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Interfaz</a:t>
            </a:r>
          </a:p>
        </p:txBody>
      </p:sp>
      <p:sp>
        <p:nvSpPr>
          <p:cNvPr id="372" name="TextBox 10"/>
          <p:cNvSpPr txBox="1"/>
          <p:nvPr/>
        </p:nvSpPr>
        <p:spPr>
          <a:xfrm>
            <a:off x="4789323" y="2310907"/>
            <a:ext cx="155332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Lógica y reglas</a:t>
            </a:r>
          </a:p>
        </p:txBody>
      </p:sp>
      <p:sp>
        <p:nvSpPr>
          <p:cNvPr id="373" name="Straight Arrow Connector 11"/>
          <p:cNvSpPr/>
          <p:nvPr/>
        </p:nvSpPr>
        <p:spPr>
          <a:xfrm>
            <a:off x="6683230" y="2139701"/>
            <a:ext cx="1126138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74" name="TextBox 13"/>
          <p:cNvSpPr txBox="1"/>
          <p:nvPr/>
        </p:nvSpPr>
        <p:spPr>
          <a:xfrm>
            <a:off x="6969767" y="1820866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TCP</a:t>
            </a:r>
          </a:p>
        </p:txBody>
      </p:sp>
      <p:sp>
        <p:nvSpPr>
          <p:cNvPr id="375" name="Rectangle 14"/>
          <p:cNvSpPr/>
          <p:nvPr/>
        </p:nvSpPr>
        <p:spPr>
          <a:xfrm>
            <a:off x="3322666" y="1479321"/>
            <a:ext cx="3360566" cy="1309963"/>
          </a:xfrm>
          <a:prstGeom prst="rect">
            <a:avLst/>
          </a:prstGeom>
          <a:ln w="15875">
            <a:solidFill>
              <a:schemeClr val="accent1">
                <a:lumOff val="44000"/>
              </a:schemeClr>
            </a:solidFill>
            <a:prstDash val="lgDash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pic>
        <p:nvPicPr>
          <p:cNvPr id="376" name="Picture 10" descr="Picture 1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99591" y="1453965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77" name="Elbow Connector 17"/>
          <p:cNvSpPr/>
          <p:nvPr/>
        </p:nvSpPr>
        <p:spPr>
          <a:xfrm>
            <a:off x="1619592" y="1813965"/>
            <a:ext cx="1703074" cy="191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78" name="TextBox 18"/>
          <p:cNvSpPr txBox="1"/>
          <p:nvPr/>
        </p:nvSpPr>
        <p:spPr>
          <a:xfrm>
            <a:off x="1895552" y="1485039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pic>
        <p:nvPicPr>
          <p:cNvPr id="379" name="Picture 12" descr="Picture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92739" y="3230677"/>
            <a:ext cx="740242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80" name="TextBox 20"/>
          <p:cNvSpPr txBox="1"/>
          <p:nvPr/>
        </p:nvSpPr>
        <p:spPr>
          <a:xfrm>
            <a:off x="42236" y="4007360"/>
            <a:ext cx="3082863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Dashboard de monitoreo</a:t>
            </a:r>
          </a:p>
        </p:txBody>
      </p:sp>
      <p:sp>
        <p:nvSpPr>
          <p:cNvPr id="381" name="Elbow Connector 21"/>
          <p:cNvSpPr/>
          <p:nvPr/>
        </p:nvSpPr>
        <p:spPr>
          <a:xfrm flipV="1">
            <a:off x="1632980" y="2440777"/>
            <a:ext cx="1676352" cy="1149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82" name="TextBox 22"/>
          <p:cNvSpPr txBox="1"/>
          <p:nvPr/>
        </p:nvSpPr>
        <p:spPr>
          <a:xfrm>
            <a:off x="1895552" y="3562782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383" name="Straight Connector 23"/>
          <p:cNvSpPr/>
          <p:nvPr/>
        </p:nvSpPr>
        <p:spPr>
          <a:xfrm>
            <a:off x="107503" y="4367360"/>
            <a:ext cx="2952329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84" name="TextBox 24"/>
          <p:cNvSpPr txBox="1"/>
          <p:nvPr/>
        </p:nvSpPr>
        <p:spPr>
          <a:xfrm>
            <a:off x="521789" y="4419582"/>
            <a:ext cx="191357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FRONTEND</a:t>
            </a:r>
          </a:p>
        </p:txBody>
      </p:sp>
      <p:sp>
        <p:nvSpPr>
          <p:cNvPr id="385" name="Title 1"/>
          <p:cNvSpPr txBox="1"/>
          <p:nvPr>
            <p:ph type="title"/>
          </p:nvPr>
        </p:nvSpPr>
        <p:spPr>
          <a:xfrm>
            <a:off x="107503" y="214952"/>
            <a:ext cx="8928994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Sistema de vigilancia en hogares</a:t>
            </a:r>
          </a:p>
        </p:txBody>
      </p:sp>
      <p:sp>
        <p:nvSpPr>
          <p:cNvPr id="386" name="TextBox 1"/>
          <p:cNvSpPr txBox="1"/>
          <p:nvPr/>
        </p:nvSpPr>
        <p:spPr>
          <a:xfrm>
            <a:off x="75724" y="2209175"/>
            <a:ext cx="2342202" cy="6952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Sistema de cámara, sensores de movimiento y alarma</a:t>
            </a:r>
          </a:p>
        </p:txBody>
      </p:sp>
      <p:pic>
        <p:nvPicPr>
          <p:cNvPr id="387" name="Picture 2" descr="Picture 2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806788" y="2926551"/>
            <a:ext cx="2265724" cy="13364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05893" y="1779702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90" name="TextBox 4"/>
          <p:cNvSpPr txBox="1"/>
          <p:nvPr/>
        </p:nvSpPr>
        <p:spPr>
          <a:xfrm>
            <a:off x="7569355" y="2550198"/>
            <a:ext cx="1193076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Database</a:t>
            </a:r>
          </a:p>
        </p:txBody>
      </p:sp>
      <p:pic>
        <p:nvPicPr>
          <p:cNvPr id="391" name="Picture 4" descr="Picture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80973" y="1617063"/>
            <a:ext cx="720001" cy="589219"/>
          </a:xfrm>
          <a:prstGeom prst="rect">
            <a:avLst/>
          </a:prstGeom>
          <a:ln w="12700">
            <a:miter lim="400000"/>
          </a:ln>
        </p:spPr>
      </p:pic>
      <p:sp>
        <p:nvSpPr>
          <p:cNvPr id="392" name="Straight Connector 6"/>
          <p:cNvSpPr/>
          <p:nvPr/>
        </p:nvSpPr>
        <p:spPr>
          <a:xfrm>
            <a:off x="3275855" y="4371949"/>
            <a:ext cx="5631544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93" name="TextBox 7"/>
          <p:cNvSpPr txBox="1"/>
          <p:nvPr/>
        </p:nvSpPr>
        <p:spPr>
          <a:xfrm>
            <a:off x="5398230" y="4435078"/>
            <a:ext cx="1913574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BACKEND</a:t>
            </a:r>
          </a:p>
        </p:txBody>
      </p:sp>
      <p:pic>
        <p:nvPicPr>
          <p:cNvPr id="394" name="Picture 8" descr="Picture 8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352510" y="1574288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95" name="TextBox 9"/>
          <p:cNvSpPr txBox="1"/>
          <p:nvPr/>
        </p:nvSpPr>
        <p:spPr>
          <a:xfrm>
            <a:off x="3504808" y="2300545"/>
            <a:ext cx="1193076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Interfaz</a:t>
            </a:r>
          </a:p>
        </p:txBody>
      </p:sp>
      <p:sp>
        <p:nvSpPr>
          <p:cNvPr id="396" name="TextBox 10"/>
          <p:cNvSpPr txBox="1"/>
          <p:nvPr/>
        </p:nvSpPr>
        <p:spPr>
          <a:xfrm>
            <a:off x="4789323" y="2310907"/>
            <a:ext cx="155332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Lógica y reglas</a:t>
            </a:r>
          </a:p>
        </p:txBody>
      </p:sp>
      <p:sp>
        <p:nvSpPr>
          <p:cNvPr id="397" name="Straight Arrow Connector 11"/>
          <p:cNvSpPr/>
          <p:nvPr/>
        </p:nvSpPr>
        <p:spPr>
          <a:xfrm>
            <a:off x="6683230" y="2139701"/>
            <a:ext cx="1126138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98" name="TextBox 13"/>
          <p:cNvSpPr txBox="1"/>
          <p:nvPr/>
        </p:nvSpPr>
        <p:spPr>
          <a:xfrm>
            <a:off x="6969767" y="1820866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TCP</a:t>
            </a:r>
          </a:p>
        </p:txBody>
      </p:sp>
      <p:sp>
        <p:nvSpPr>
          <p:cNvPr id="399" name="Rectangle 14"/>
          <p:cNvSpPr/>
          <p:nvPr/>
        </p:nvSpPr>
        <p:spPr>
          <a:xfrm>
            <a:off x="3322666" y="1479321"/>
            <a:ext cx="3360566" cy="1309963"/>
          </a:xfrm>
          <a:prstGeom prst="rect">
            <a:avLst/>
          </a:prstGeom>
          <a:ln w="15875">
            <a:solidFill>
              <a:schemeClr val="accent1">
                <a:lumOff val="44000"/>
              </a:schemeClr>
            </a:solidFill>
            <a:prstDash val="lgDash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pic>
        <p:nvPicPr>
          <p:cNvPr id="400" name="Picture 10" descr="Picture 10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99591" y="1453965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401" name="Elbow Connector 17"/>
          <p:cNvSpPr/>
          <p:nvPr/>
        </p:nvSpPr>
        <p:spPr>
          <a:xfrm>
            <a:off x="1619592" y="1813965"/>
            <a:ext cx="1703074" cy="191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402" name="TextBox 18"/>
          <p:cNvSpPr txBox="1"/>
          <p:nvPr/>
        </p:nvSpPr>
        <p:spPr>
          <a:xfrm>
            <a:off x="1895552" y="1485039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pic>
        <p:nvPicPr>
          <p:cNvPr id="403" name="Picture 12" descr="Picture 12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92739" y="3230677"/>
            <a:ext cx="740242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404" name="TextBox 20"/>
          <p:cNvSpPr txBox="1"/>
          <p:nvPr/>
        </p:nvSpPr>
        <p:spPr>
          <a:xfrm>
            <a:off x="42236" y="4007360"/>
            <a:ext cx="3082863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Dashboard con informes de pacientes</a:t>
            </a:r>
          </a:p>
        </p:txBody>
      </p:sp>
      <p:sp>
        <p:nvSpPr>
          <p:cNvPr id="405" name="Elbow Connector 21"/>
          <p:cNvSpPr/>
          <p:nvPr/>
        </p:nvSpPr>
        <p:spPr>
          <a:xfrm flipV="1">
            <a:off x="1632980" y="2440777"/>
            <a:ext cx="1676352" cy="1149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406" name="TextBox 22"/>
          <p:cNvSpPr txBox="1"/>
          <p:nvPr/>
        </p:nvSpPr>
        <p:spPr>
          <a:xfrm>
            <a:off x="1895552" y="3562782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407" name="Straight Connector 23"/>
          <p:cNvSpPr/>
          <p:nvPr/>
        </p:nvSpPr>
        <p:spPr>
          <a:xfrm>
            <a:off x="107503" y="4367360"/>
            <a:ext cx="2952329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408" name="TextBox 24"/>
          <p:cNvSpPr txBox="1"/>
          <p:nvPr/>
        </p:nvSpPr>
        <p:spPr>
          <a:xfrm>
            <a:off x="521789" y="4419582"/>
            <a:ext cx="191357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FRONTEND</a:t>
            </a:r>
          </a:p>
        </p:txBody>
      </p:sp>
      <p:sp>
        <p:nvSpPr>
          <p:cNvPr id="409" name="Title 1"/>
          <p:cNvSpPr txBox="1"/>
          <p:nvPr>
            <p:ph type="title"/>
          </p:nvPr>
        </p:nvSpPr>
        <p:spPr>
          <a:xfrm>
            <a:off x="107503" y="214952"/>
            <a:ext cx="8928994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Sistema de medición de temblor en manos para la prueba de espiral de arquímedes</a:t>
            </a:r>
          </a:p>
        </p:txBody>
      </p:sp>
      <p:sp>
        <p:nvSpPr>
          <p:cNvPr id="410" name="TextBox 1"/>
          <p:cNvSpPr txBox="1"/>
          <p:nvPr/>
        </p:nvSpPr>
        <p:spPr>
          <a:xfrm>
            <a:off x="75724" y="2209176"/>
            <a:ext cx="2342202" cy="4920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Sensores para registrar movimiento en manos</a:t>
            </a:r>
          </a:p>
        </p:txBody>
      </p:sp>
      <p:pic>
        <p:nvPicPr>
          <p:cNvPr id="411" name="Picture 2" descr="Picture 2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3203848" y="2855017"/>
            <a:ext cx="1349317" cy="13707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12" name="Picture 4" descr="Picture 4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4591656" y="2850580"/>
            <a:ext cx="2467148" cy="13706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Title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Grupos</a:t>
            </a:r>
          </a:p>
        </p:txBody>
      </p:sp>
      <p:sp>
        <p:nvSpPr>
          <p:cNvPr id="417" name="Content Placeholder 7"/>
          <p:cNvSpPr txBox="1"/>
          <p:nvPr>
            <p:ph type="body" idx="1"/>
          </p:nvPr>
        </p:nvSpPr>
        <p:spPr>
          <a:xfrm>
            <a:off x="822960" y="1384300"/>
            <a:ext cx="7543801" cy="301752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Calificación</a:t>
            </a:r>
          </a:p>
        </p:txBody>
      </p:sp>
      <p:pic>
        <p:nvPicPr>
          <p:cNvPr id="42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23" name="Rectángulo redondeado 27"/>
          <p:cNvGrpSpPr/>
          <p:nvPr/>
        </p:nvGrpSpPr>
        <p:grpSpPr>
          <a:xfrm>
            <a:off x="478250" y="1631329"/>
            <a:ext cx="2149534" cy="280800"/>
            <a:chOff x="0" y="0"/>
            <a:chExt cx="2149533" cy="280798"/>
          </a:xfrm>
        </p:grpSpPr>
        <p:sp>
          <p:nvSpPr>
            <p:cNvPr id="421" name="Rounded Rectangle"/>
            <p:cNvSpPr/>
            <p:nvPr/>
          </p:nvSpPr>
          <p:spPr>
            <a:xfrm>
              <a:off x="0" y="5519"/>
              <a:ext cx="2149534" cy="26976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22" name="15%"/>
            <p:cNvSpPr txBox="1"/>
            <p:nvPr/>
          </p:nvSpPr>
          <p:spPr>
            <a:xfrm>
              <a:off x="66826" y="0"/>
              <a:ext cx="2015882" cy="2807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r">
                <a:defRPr>
                  <a:solidFill>
                    <a:srgbClr val="7030A0"/>
                  </a:solidFill>
                </a:defRPr>
              </a:lvl1pPr>
            </a:lstStyle>
            <a:p>
              <a:pPr/>
              <a:r>
                <a:t>15%</a:t>
              </a:r>
            </a:p>
          </p:txBody>
        </p:sp>
      </p:grpSp>
      <p:sp>
        <p:nvSpPr>
          <p:cNvPr id="424" name="CuadroTexto 28"/>
          <p:cNvSpPr txBox="1"/>
          <p:nvPr/>
        </p:nvSpPr>
        <p:spPr>
          <a:xfrm>
            <a:off x="260204" y="3922686"/>
            <a:ext cx="2079505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Implementación</a:t>
            </a:r>
          </a:p>
        </p:txBody>
      </p:sp>
      <p:sp>
        <p:nvSpPr>
          <p:cNvPr id="425" name="CuadroTexto 29"/>
          <p:cNvSpPr txBox="1"/>
          <p:nvPr/>
        </p:nvSpPr>
        <p:spPr>
          <a:xfrm>
            <a:off x="297241" y="1347223"/>
            <a:ext cx="2223521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Fase de análisis</a:t>
            </a:r>
          </a:p>
        </p:txBody>
      </p:sp>
      <p:grpSp>
        <p:nvGrpSpPr>
          <p:cNvPr id="428" name="Rectángulo redondeado 30"/>
          <p:cNvGrpSpPr/>
          <p:nvPr/>
        </p:nvGrpSpPr>
        <p:grpSpPr>
          <a:xfrm>
            <a:off x="441212" y="4215633"/>
            <a:ext cx="4091408" cy="280800"/>
            <a:chOff x="0" y="0"/>
            <a:chExt cx="4091406" cy="280798"/>
          </a:xfrm>
        </p:grpSpPr>
        <p:sp>
          <p:nvSpPr>
            <p:cNvPr id="426" name="Rounded Rectangle"/>
            <p:cNvSpPr/>
            <p:nvPr/>
          </p:nvSpPr>
          <p:spPr>
            <a:xfrm>
              <a:off x="0" y="5519"/>
              <a:ext cx="4091407" cy="26976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27" name="50%"/>
            <p:cNvSpPr txBox="1"/>
            <p:nvPr/>
          </p:nvSpPr>
          <p:spPr>
            <a:xfrm>
              <a:off x="66826" y="0"/>
              <a:ext cx="3957754" cy="2807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r">
                <a:defRPr>
                  <a:solidFill>
                    <a:srgbClr val="7030A0"/>
                  </a:solidFill>
                </a:defRPr>
              </a:lvl1pPr>
            </a:lstStyle>
            <a:p>
              <a:pPr/>
              <a:r>
                <a:t>50%</a:t>
              </a:r>
            </a:p>
          </p:txBody>
        </p:sp>
      </p:grpSp>
      <p:grpSp>
        <p:nvGrpSpPr>
          <p:cNvPr id="431" name="Rectángulo redondeado 27"/>
          <p:cNvGrpSpPr/>
          <p:nvPr/>
        </p:nvGrpSpPr>
        <p:grpSpPr>
          <a:xfrm>
            <a:off x="446137" y="2296470"/>
            <a:ext cx="2181647" cy="280800"/>
            <a:chOff x="0" y="0"/>
            <a:chExt cx="2181645" cy="280798"/>
          </a:xfrm>
        </p:grpSpPr>
        <p:sp>
          <p:nvSpPr>
            <p:cNvPr id="429" name="Rounded Rectangle"/>
            <p:cNvSpPr/>
            <p:nvPr/>
          </p:nvSpPr>
          <p:spPr>
            <a:xfrm>
              <a:off x="0" y="5519"/>
              <a:ext cx="2181646" cy="26976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30" name="15%"/>
            <p:cNvSpPr txBox="1"/>
            <p:nvPr/>
          </p:nvSpPr>
          <p:spPr>
            <a:xfrm>
              <a:off x="66826" y="0"/>
              <a:ext cx="2047994" cy="2807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r">
                <a:defRPr>
                  <a:solidFill>
                    <a:srgbClr val="7030A0"/>
                  </a:solidFill>
                </a:defRPr>
              </a:lvl1pPr>
            </a:lstStyle>
            <a:p>
              <a:pPr/>
              <a:r>
                <a:t>15%</a:t>
              </a:r>
            </a:p>
          </p:txBody>
        </p:sp>
      </p:grpSp>
      <p:sp>
        <p:nvSpPr>
          <p:cNvPr id="432" name="CuadroTexto 29"/>
          <p:cNvSpPr txBox="1"/>
          <p:nvPr/>
        </p:nvSpPr>
        <p:spPr>
          <a:xfrm>
            <a:off x="265129" y="1995685"/>
            <a:ext cx="2223521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Diseño de solución</a:t>
            </a:r>
          </a:p>
        </p:txBody>
      </p:sp>
      <p:sp>
        <p:nvSpPr>
          <p:cNvPr id="433" name="TextBox 14"/>
          <p:cNvSpPr txBox="1"/>
          <p:nvPr/>
        </p:nvSpPr>
        <p:spPr>
          <a:xfrm>
            <a:off x="4657100" y="4094422"/>
            <a:ext cx="3580969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Cada corte viene con su respectiva exposición, implementación y trabajo escrito</a:t>
            </a:r>
          </a:p>
        </p:txBody>
      </p:sp>
      <p:grpSp>
        <p:nvGrpSpPr>
          <p:cNvPr id="436" name="Rectángulo redondeado 27"/>
          <p:cNvGrpSpPr/>
          <p:nvPr/>
        </p:nvGrpSpPr>
        <p:grpSpPr>
          <a:xfrm>
            <a:off x="469985" y="3030301"/>
            <a:ext cx="2314960" cy="280800"/>
            <a:chOff x="0" y="0"/>
            <a:chExt cx="2314959" cy="280798"/>
          </a:xfrm>
        </p:grpSpPr>
        <p:sp>
          <p:nvSpPr>
            <p:cNvPr id="434" name="Rounded Rectangle"/>
            <p:cNvSpPr/>
            <p:nvPr/>
          </p:nvSpPr>
          <p:spPr>
            <a:xfrm>
              <a:off x="0" y="5519"/>
              <a:ext cx="2314960" cy="26976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35" name="20%"/>
            <p:cNvSpPr txBox="1"/>
            <p:nvPr/>
          </p:nvSpPr>
          <p:spPr>
            <a:xfrm>
              <a:off x="66826" y="0"/>
              <a:ext cx="2181307" cy="2807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r">
                <a:defRPr>
                  <a:solidFill>
                    <a:srgbClr val="7030A0"/>
                  </a:solidFill>
                </a:defRPr>
              </a:lvl1pPr>
            </a:lstStyle>
            <a:p>
              <a:pPr/>
              <a:r>
                <a:t>20%</a:t>
              </a:r>
            </a:p>
          </p:txBody>
        </p:sp>
      </p:grpSp>
      <p:sp>
        <p:nvSpPr>
          <p:cNvPr id="437" name="CuadroTexto 29"/>
          <p:cNvSpPr txBox="1"/>
          <p:nvPr/>
        </p:nvSpPr>
        <p:spPr>
          <a:xfrm>
            <a:off x="288977" y="2746195"/>
            <a:ext cx="222352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Trabajo en equipo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Composición del curso</a:t>
            </a:r>
          </a:p>
        </p:txBody>
      </p:sp>
      <p:sp>
        <p:nvSpPr>
          <p:cNvPr id="440" name="CuadroTexto 7"/>
          <p:cNvSpPr txBox="1"/>
          <p:nvPr/>
        </p:nvSpPr>
        <p:spPr>
          <a:xfrm>
            <a:off x="1161335" y="1779661"/>
            <a:ext cx="4157034" cy="898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UNIDAD 1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Servicios en red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pic>
        <p:nvPicPr>
          <p:cNvPr id="44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44" name="Elipse 2"/>
          <p:cNvGrpSpPr/>
          <p:nvPr/>
        </p:nvGrpSpPr>
        <p:grpSpPr>
          <a:xfrm>
            <a:off x="539551" y="1861542"/>
            <a:ext cx="360042" cy="360041"/>
            <a:chOff x="0" y="0"/>
            <a:chExt cx="360040" cy="360040"/>
          </a:xfrm>
        </p:grpSpPr>
        <p:sp>
          <p:nvSpPr>
            <p:cNvPr id="442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43" name="1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1</a:t>
              </a:r>
            </a:p>
          </p:txBody>
        </p:sp>
      </p:grpSp>
      <p:sp>
        <p:nvSpPr>
          <p:cNvPr id="445" name="Rectángulo 3"/>
          <p:cNvSpPr txBox="1"/>
          <p:nvPr/>
        </p:nvSpPr>
        <p:spPr>
          <a:xfrm>
            <a:off x="174576" y="4164517"/>
            <a:ext cx="8456160" cy="4920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Programaremos aplicaciones en la que se usen conceptos de comunicaciones: Direccionamiento IP, capa de red y transporte. Sabremos cómo ubicarnos en una red e identificarnos</a:t>
            </a:r>
          </a:p>
        </p:txBody>
      </p:sp>
      <p:pic>
        <p:nvPicPr>
          <p:cNvPr id="44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35895" y="1427649"/>
            <a:ext cx="4730865" cy="2715804"/>
          </a:xfrm>
          <a:prstGeom prst="rect">
            <a:avLst/>
          </a:prstGeom>
          <a:ln>
            <a:solidFill>
              <a:schemeClr val="accent1">
                <a:lumOff val="44000"/>
              </a:schemeClr>
            </a:solidFill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Composición del curso</a:t>
            </a:r>
          </a:p>
        </p:txBody>
      </p:sp>
      <p:sp>
        <p:nvSpPr>
          <p:cNvPr id="449" name="CuadroTexto 7"/>
          <p:cNvSpPr txBox="1"/>
          <p:nvPr/>
        </p:nvSpPr>
        <p:spPr>
          <a:xfrm>
            <a:off x="1161335" y="1779661"/>
            <a:ext cx="4157034" cy="898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UNIDAD 1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Servicios en red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pic>
        <p:nvPicPr>
          <p:cNvPr id="45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53" name="Elipse 2"/>
          <p:cNvGrpSpPr/>
          <p:nvPr/>
        </p:nvGrpSpPr>
        <p:grpSpPr>
          <a:xfrm>
            <a:off x="539551" y="1861542"/>
            <a:ext cx="360042" cy="360041"/>
            <a:chOff x="0" y="0"/>
            <a:chExt cx="360040" cy="360040"/>
          </a:xfrm>
        </p:grpSpPr>
        <p:sp>
          <p:nvSpPr>
            <p:cNvPr id="451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52" name="1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1</a:t>
              </a:r>
            </a:p>
          </p:txBody>
        </p:sp>
      </p:grpSp>
      <p:sp>
        <p:nvSpPr>
          <p:cNvPr id="454" name="Rectángulo 3"/>
          <p:cNvSpPr txBox="1"/>
          <p:nvPr/>
        </p:nvSpPr>
        <p:spPr>
          <a:xfrm>
            <a:off x="1211820" y="4161313"/>
            <a:ext cx="6720360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Veremos qué es una comunicación síncrona y una asíncrona. Sabremos cómo transferir datos a través de una red IP</a:t>
            </a:r>
          </a:p>
        </p:txBody>
      </p:sp>
      <p:pic>
        <p:nvPicPr>
          <p:cNvPr id="455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03849" y="1635646"/>
            <a:ext cx="5400600" cy="2463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Composición del curso</a:t>
            </a:r>
          </a:p>
        </p:txBody>
      </p:sp>
      <p:sp>
        <p:nvSpPr>
          <p:cNvPr id="458" name="CuadroTexto 7"/>
          <p:cNvSpPr txBox="1"/>
          <p:nvPr/>
        </p:nvSpPr>
        <p:spPr>
          <a:xfrm>
            <a:off x="1161335" y="1779661"/>
            <a:ext cx="4157034" cy="6952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UNIDAD 1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Servicios en red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59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62" name="Elipse 2"/>
          <p:cNvGrpSpPr/>
          <p:nvPr/>
        </p:nvGrpSpPr>
        <p:grpSpPr>
          <a:xfrm>
            <a:off x="539551" y="1861542"/>
            <a:ext cx="360042" cy="360041"/>
            <a:chOff x="0" y="0"/>
            <a:chExt cx="360040" cy="360040"/>
          </a:xfrm>
        </p:grpSpPr>
        <p:sp>
          <p:nvSpPr>
            <p:cNvPr id="460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61" name="1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1</a:t>
              </a:r>
            </a:p>
          </p:txBody>
        </p:sp>
      </p:grpSp>
      <p:sp>
        <p:nvSpPr>
          <p:cNvPr id="463" name="Rectángulo 3"/>
          <p:cNvSpPr txBox="1"/>
          <p:nvPr/>
        </p:nvSpPr>
        <p:spPr>
          <a:xfrm>
            <a:off x="1305352" y="4225638"/>
            <a:ext cx="6076314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Aprenderemos a crear una REST API</a:t>
            </a:r>
          </a:p>
        </p:txBody>
      </p:sp>
      <p:pic>
        <p:nvPicPr>
          <p:cNvPr id="46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rcRect l="0" t="13637" r="0" b="13472"/>
          <a:stretch>
            <a:fillRect/>
          </a:stretch>
        </p:blipFill>
        <p:spPr>
          <a:xfrm>
            <a:off x="3131840" y="1447312"/>
            <a:ext cx="5688632" cy="26265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Composición del curso</a:t>
            </a:r>
          </a:p>
        </p:txBody>
      </p:sp>
      <p:sp>
        <p:nvSpPr>
          <p:cNvPr id="467" name="CuadroTexto 7"/>
          <p:cNvSpPr txBox="1"/>
          <p:nvPr/>
        </p:nvSpPr>
        <p:spPr>
          <a:xfrm>
            <a:off x="1161335" y="1779661"/>
            <a:ext cx="4157034" cy="898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UNIDAD 2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Bases de datos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pic>
        <p:nvPicPr>
          <p:cNvPr id="46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71" name="Elipse 2"/>
          <p:cNvGrpSpPr/>
          <p:nvPr/>
        </p:nvGrpSpPr>
        <p:grpSpPr>
          <a:xfrm>
            <a:off x="539551" y="1861542"/>
            <a:ext cx="360042" cy="360041"/>
            <a:chOff x="0" y="0"/>
            <a:chExt cx="360040" cy="360040"/>
          </a:xfrm>
        </p:grpSpPr>
        <p:sp>
          <p:nvSpPr>
            <p:cNvPr id="469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70" name="2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2</a:t>
              </a:r>
            </a:p>
          </p:txBody>
        </p:sp>
      </p:grpSp>
      <p:sp>
        <p:nvSpPr>
          <p:cNvPr id="472" name="Rectángulo 3"/>
          <p:cNvSpPr txBox="1"/>
          <p:nvPr/>
        </p:nvSpPr>
        <p:spPr>
          <a:xfrm>
            <a:off x="1305352" y="4155926"/>
            <a:ext cx="6076314" cy="4920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Veremos el uso de bases de datos como componente de una red. También esto cómo nos permite almacenar información para soportar un servicio</a:t>
            </a:r>
          </a:p>
        </p:txBody>
      </p:sp>
      <p:sp>
        <p:nvSpPr>
          <p:cNvPr id="473" name="Rectángulo 6"/>
          <p:cNvSpPr txBox="1"/>
          <p:nvPr/>
        </p:nvSpPr>
        <p:spPr>
          <a:xfrm>
            <a:off x="5409808" y="3628021"/>
            <a:ext cx="1809649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ALMACENAMIENTO</a:t>
            </a:r>
          </a:p>
        </p:txBody>
      </p:sp>
      <p:pic>
        <p:nvPicPr>
          <p:cNvPr id="474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12982" y="1431613"/>
            <a:ext cx="2211711" cy="22117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Materias a integrar</a:t>
            </a:r>
          </a:p>
        </p:txBody>
      </p:sp>
      <p:pic>
        <p:nvPicPr>
          <p:cNvPr id="11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7" name="Rounded Rectangle 12"/>
          <p:cNvGrpSpPr/>
          <p:nvPr/>
        </p:nvGrpSpPr>
        <p:grpSpPr>
          <a:xfrm>
            <a:off x="1173047" y="1470034"/>
            <a:ext cx="2520002" cy="360001"/>
            <a:chOff x="0" y="0"/>
            <a:chExt cx="2520000" cy="359999"/>
          </a:xfrm>
        </p:grpSpPr>
        <p:sp>
          <p:nvSpPr>
            <p:cNvPr id="115" name="Rounded Rectangle"/>
            <p:cNvSpPr/>
            <p:nvPr/>
          </p:nvSpPr>
          <p:spPr>
            <a:xfrm>
              <a:off x="0" y="0"/>
              <a:ext cx="2520001" cy="36000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16" name="Electrónica"/>
            <p:cNvSpPr txBox="1"/>
            <p:nvPr/>
          </p:nvSpPr>
          <p:spPr>
            <a:xfrm>
              <a:off x="71231" y="39600"/>
              <a:ext cx="237753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Electrónica</a:t>
              </a:r>
            </a:p>
          </p:txBody>
        </p:sp>
      </p:grpSp>
      <p:grpSp>
        <p:nvGrpSpPr>
          <p:cNvPr id="120" name="Rounded Rectangle 13"/>
          <p:cNvGrpSpPr/>
          <p:nvPr/>
        </p:nvGrpSpPr>
        <p:grpSpPr>
          <a:xfrm>
            <a:off x="1173047" y="1964134"/>
            <a:ext cx="2520001" cy="360001"/>
            <a:chOff x="0" y="0"/>
            <a:chExt cx="2520000" cy="359999"/>
          </a:xfrm>
        </p:grpSpPr>
        <p:sp>
          <p:nvSpPr>
            <p:cNvPr id="118" name="Rounded Rectangle"/>
            <p:cNvSpPr/>
            <p:nvPr/>
          </p:nvSpPr>
          <p:spPr>
            <a:xfrm>
              <a:off x="0" y="0"/>
              <a:ext cx="2520001" cy="36000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19" name="Lógica Digital"/>
            <p:cNvSpPr txBox="1"/>
            <p:nvPr/>
          </p:nvSpPr>
          <p:spPr>
            <a:xfrm>
              <a:off x="71231" y="39600"/>
              <a:ext cx="237753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Lógica Digital</a:t>
              </a:r>
            </a:p>
          </p:txBody>
        </p:sp>
      </p:grpSp>
      <p:grpSp>
        <p:nvGrpSpPr>
          <p:cNvPr id="123" name="Rounded Rectangle 17"/>
          <p:cNvGrpSpPr/>
          <p:nvPr/>
        </p:nvGrpSpPr>
        <p:grpSpPr>
          <a:xfrm>
            <a:off x="5580112" y="1470034"/>
            <a:ext cx="2520001" cy="360001"/>
            <a:chOff x="0" y="0"/>
            <a:chExt cx="2520000" cy="359999"/>
          </a:xfrm>
        </p:grpSpPr>
        <p:sp>
          <p:nvSpPr>
            <p:cNvPr id="121" name="Rounded Rectangle"/>
            <p:cNvSpPr/>
            <p:nvPr/>
          </p:nvSpPr>
          <p:spPr>
            <a:xfrm>
              <a:off x="0" y="0"/>
              <a:ext cx="2520001" cy="36000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22" name="APO 1"/>
            <p:cNvSpPr txBox="1"/>
            <p:nvPr/>
          </p:nvSpPr>
          <p:spPr>
            <a:xfrm>
              <a:off x="71231" y="39600"/>
              <a:ext cx="237753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APO 1</a:t>
              </a:r>
            </a:p>
          </p:txBody>
        </p:sp>
      </p:grpSp>
      <p:grpSp>
        <p:nvGrpSpPr>
          <p:cNvPr id="126" name="Rounded Rectangle 18"/>
          <p:cNvGrpSpPr/>
          <p:nvPr/>
        </p:nvGrpSpPr>
        <p:grpSpPr>
          <a:xfrm>
            <a:off x="5580112" y="1964134"/>
            <a:ext cx="2520001" cy="360001"/>
            <a:chOff x="0" y="0"/>
            <a:chExt cx="2520000" cy="359999"/>
          </a:xfrm>
        </p:grpSpPr>
        <p:sp>
          <p:nvSpPr>
            <p:cNvPr id="124" name="Rounded Rectangle"/>
            <p:cNvSpPr/>
            <p:nvPr/>
          </p:nvSpPr>
          <p:spPr>
            <a:xfrm>
              <a:off x="0" y="0"/>
              <a:ext cx="2520001" cy="36000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25" name="APO 2"/>
            <p:cNvSpPr txBox="1"/>
            <p:nvPr/>
          </p:nvSpPr>
          <p:spPr>
            <a:xfrm>
              <a:off x="71231" y="39600"/>
              <a:ext cx="237753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APO 2</a:t>
              </a:r>
            </a:p>
          </p:txBody>
        </p:sp>
      </p:grpSp>
      <p:sp>
        <p:nvSpPr>
          <p:cNvPr id="127" name="TextBox 22"/>
          <p:cNvSpPr txBox="1"/>
          <p:nvPr/>
        </p:nvSpPr>
        <p:spPr>
          <a:xfrm>
            <a:off x="3335602" y="130145"/>
            <a:ext cx="5482367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PROYECTO INTEGRADOR 1</a:t>
            </a:r>
          </a:p>
        </p:txBody>
      </p:sp>
      <p:sp>
        <p:nvSpPr>
          <p:cNvPr id="128" name="TextBox 25"/>
          <p:cNvSpPr txBox="1"/>
          <p:nvPr/>
        </p:nvSpPr>
        <p:spPr>
          <a:xfrm>
            <a:off x="369608" y="2487234"/>
            <a:ext cx="3868562" cy="1788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Logros</a:t>
            </a:r>
          </a:p>
          <a:p>
            <a:pPr algn="just">
              <a:defRPr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Conocimientos en diseño electrónico, uso de sensores y actuadores. Programación de microcontrolador</a:t>
            </a:r>
          </a:p>
          <a:p>
            <a:pPr algn="just">
              <a:defRPr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just">
              <a:defRPr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just">
              <a:defRPr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just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Implementarán un nodo hardware que compone el sistema distribuido en red</a:t>
            </a:r>
            <a:endParaRPr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29" name="TextBox 30"/>
          <p:cNvSpPr txBox="1"/>
          <p:nvPr/>
        </p:nvSpPr>
        <p:spPr>
          <a:xfrm>
            <a:off x="4905831" y="2495056"/>
            <a:ext cx="3868561" cy="1581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Logros</a:t>
            </a:r>
          </a:p>
          <a:p>
            <a:pPr algn="just">
              <a:defRPr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El estudiante es capaz de crear algoritmos usando un lenguaje de programación. Saben usar procesos concurrentes.</a:t>
            </a:r>
          </a:p>
          <a:p>
            <a:pPr algn="just">
              <a:defRPr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just">
              <a:defRPr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just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Usarán programación todo el tiempo, para todos los nodos que componen el sistema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Composición del curso</a:t>
            </a:r>
          </a:p>
        </p:txBody>
      </p:sp>
      <p:sp>
        <p:nvSpPr>
          <p:cNvPr id="477" name="CuadroTexto 7"/>
          <p:cNvSpPr txBox="1"/>
          <p:nvPr/>
        </p:nvSpPr>
        <p:spPr>
          <a:xfrm>
            <a:off x="1161335" y="1779661"/>
            <a:ext cx="4157034" cy="898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UNIDAD 2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Bases de datos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pic>
        <p:nvPicPr>
          <p:cNvPr id="47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81" name="Elipse 2"/>
          <p:cNvGrpSpPr/>
          <p:nvPr/>
        </p:nvGrpSpPr>
        <p:grpSpPr>
          <a:xfrm>
            <a:off x="539551" y="1861542"/>
            <a:ext cx="360042" cy="360041"/>
            <a:chOff x="0" y="0"/>
            <a:chExt cx="360040" cy="360040"/>
          </a:xfrm>
        </p:grpSpPr>
        <p:sp>
          <p:nvSpPr>
            <p:cNvPr id="479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80" name="2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2</a:t>
              </a:r>
            </a:p>
          </p:txBody>
        </p:sp>
      </p:grpSp>
      <p:sp>
        <p:nvSpPr>
          <p:cNvPr id="482" name="Rectángulo 3"/>
          <p:cNvSpPr txBox="1"/>
          <p:nvPr/>
        </p:nvSpPr>
        <p:spPr>
          <a:xfrm>
            <a:off x="1305352" y="4225638"/>
            <a:ext cx="6076314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En una arquitectura convencional, las bases de datos son el corazón de la información de un servicio</a:t>
            </a:r>
          </a:p>
        </p:txBody>
      </p:sp>
      <p:grpSp>
        <p:nvGrpSpPr>
          <p:cNvPr id="485" name="Picture 2"/>
          <p:cNvGrpSpPr/>
          <p:nvPr/>
        </p:nvGrpSpPr>
        <p:grpSpPr>
          <a:xfrm>
            <a:off x="3790960" y="1447036"/>
            <a:ext cx="4813488" cy="2707589"/>
            <a:chOff x="0" y="0"/>
            <a:chExt cx="4813486" cy="2707587"/>
          </a:xfrm>
        </p:grpSpPr>
        <p:sp>
          <p:nvSpPr>
            <p:cNvPr id="483" name="Rectangle"/>
            <p:cNvSpPr/>
            <p:nvPr/>
          </p:nvSpPr>
          <p:spPr>
            <a:xfrm>
              <a:off x="0" y="0"/>
              <a:ext cx="4813487" cy="2707588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pic>
          <p:nvPicPr>
            <p:cNvPr id="484" name="image20.png" descr="image20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813487" cy="2707588"/>
            </a:xfrm>
            <a:prstGeom prst="rect">
              <a:avLst/>
            </a:prstGeom>
            <a:ln w="9525" cap="flat">
              <a:solidFill>
                <a:schemeClr val="accent1">
                  <a:lumOff val="44000"/>
                </a:schemeClr>
              </a:solidFill>
              <a:prstDash val="solid"/>
              <a:round/>
            </a:ln>
            <a:effectLst/>
          </p:spPr>
        </p:pic>
      </p:grpSp>
      <p:sp>
        <p:nvSpPr>
          <p:cNvPr id="486" name="Conector recto de flecha 5"/>
          <p:cNvSpPr/>
          <p:nvPr/>
        </p:nvSpPr>
        <p:spPr>
          <a:xfrm flipH="1">
            <a:off x="5759886" y="3795886"/>
            <a:ext cx="1224137" cy="1"/>
          </a:xfrm>
          <a:prstGeom prst="line">
            <a:avLst/>
          </a:prstGeom>
          <a:ln w="38100">
            <a:solidFill>
              <a:srgbClr val="7030A0"/>
            </a:solidFill>
            <a:tailEnd type="triangle"/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Composición del curso</a:t>
            </a:r>
          </a:p>
        </p:txBody>
      </p:sp>
      <p:sp>
        <p:nvSpPr>
          <p:cNvPr id="489" name="CuadroTexto 7"/>
          <p:cNvSpPr txBox="1"/>
          <p:nvPr/>
        </p:nvSpPr>
        <p:spPr>
          <a:xfrm>
            <a:off x="1161335" y="1779661"/>
            <a:ext cx="4157034" cy="898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UNIDAD 3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Consumo de servicios REST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pic>
        <p:nvPicPr>
          <p:cNvPr id="49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93" name="Elipse 2"/>
          <p:cNvGrpSpPr/>
          <p:nvPr/>
        </p:nvGrpSpPr>
        <p:grpSpPr>
          <a:xfrm>
            <a:off x="539551" y="1861542"/>
            <a:ext cx="360042" cy="360041"/>
            <a:chOff x="0" y="0"/>
            <a:chExt cx="360040" cy="360040"/>
          </a:xfrm>
        </p:grpSpPr>
        <p:sp>
          <p:nvSpPr>
            <p:cNvPr id="491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92" name="3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3</a:t>
              </a:r>
            </a:p>
          </p:txBody>
        </p:sp>
      </p:grpSp>
      <p:sp>
        <p:nvSpPr>
          <p:cNvPr id="494" name="Rectángulo 3"/>
          <p:cNvSpPr txBox="1"/>
          <p:nvPr/>
        </p:nvSpPr>
        <p:spPr>
          <a:xfrm>
            <a:off x="1305352" y="4225638"/>
            <a:ext cx="6076314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Aprenderemos, desde una página web, a cómo consumir un servicio web. Nos conectaremos al API que ustedes crearán</a:t>
            </a:r>
          </a:p>
        </p:txBody>
      </p:sp>
      <p:pic>
        <p:nvPicPr>
          <p:cNvPr id="49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16016" y="1447038"/>
            <a:ext cx="3455243" cy="2778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Composición del curso</a:t>
            </a:r>
          </a:p>
        </p:txBody>
      </p:sp>
      <p:sp>
        <p:nvSpPr>
          <p:cNvPr id="498" name="CuadroTexto 7"/>
          <p:cNvSpPr txBox="1"/>
          <p:nvPr/>
        </p:nvSpPr>
        <p:spPr>
          <a:xfrm>
            <a:off x="1161335" y="1779661"/>
            <a:ext cx="4157034" cy="6952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UNIDAD 4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Despliegue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99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02" name="Elipse 2"/>
          <p:cNvGrpSpPr/>
          <p:nvPr/>
        </p:nvGrpSpPr>
        <p:grpSpPr>
          <a:xfrm>
            <a:off x="539551" y="1861542"/>
            <a:ext cx="360042" cy="360041"/>
            <a:chOff x="0" y="0"/>
            <a:chExt cx="360040" cy="360040"/>
          </a:xfrm>
        </p:grpSpPr>
        <p:sp>
          <p:nvSpPr>
            <p:cNvPr id="500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501" name="4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4</a:t>
              </a:r>
            </a:p>
          </p:txBody>
        </p:sp>
      </p:grpSp>
      <p:sp>
        <p:nvSpPr>
          <p:cNvPr id="503" name="Rectángulo 3"/>
          <p:cNvSpPr txBox="1"/>
          <p:nvPr/>
        </p:nvSpPr>
        <p:spPr>
          <a:xfrm>
            <a:off x="1305352" y="4225638"/>
            <a:ext cx="6076314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Sabremos cómo desplegar estas aplicaciones de forma local (on-premisse) y remota</a:t>
            </a:r>
          </a:p>
        </p:txBody>
      </p:sp>
      <p:pic>
        <p:nvPicPr>
          <p:cNvPr id="50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41255" y="1569447"/>
            <a:ext cx="4248473" cy="2389766"/>
          </a:xfrm>
          <a:prstGeom prst="rect">
            <a:avLst/>
          </a:prstGeom>
          <a:ln w="12700">
            <a:miter lim="400000"/>
          </a:ln>
        </p:spPr>
      </p:pic>
      <p:pic>
        <p:nvPicPr>
          <p:cNvPr id="505" name="Picture 4" descr="Picture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96136" y="1014194"/>
            <a:ext cx="1224137" cy="1224137"/>
          </a:xfrm>
          <a:prstGeom prst="rect">
            <a:avLst/>
          </a:prstGeom>
          <a:ln w="12700">
            <a:miter lim="400000"/>
          </a:ln>
        </p:spPr>
      </p:pic>
      <p:sp>
        <p:nvSpPr>
          <p:cNvPr id="506" name="Rectángulo 10"/>
          <p:cNvSpPr txBox="1"/>
          <p:nvPr/>
        </p:nvSpPr>
        <p:spPr>
          <a:xfrm>
            <a:off x="6111521" y="1581886"/>
            <a:ext cx="598127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NUBE</a:t>
            </a:r>
          </a:p>
        </p:txBody>
      </p:sp>
      <p:sp>
        <p:nvSpPr>
          <p:cNvPr id="507" name="Conector recto de flecha 6"/>
          <p:cNvSpPr/>
          <p:nvPr/>
        </p:nvSpPr>
        <p:spPr>
          <a:xfrm>
            <a:off x="5668333" y="2148994"/>
            <a:ext cx="1404157" cy="1"/>
          </a:xfrm>
          <a:prstGeom prst="line">
            <a:avLst/>
          </a:prstGeom>
          <a:ln w="762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Composición del curso</a:t>
            </a:r>
          </a:p>
        </p:txBody>
      </p:sp>
      <p:sp>
        <p:nvSpPr>
          <p:cNvPr id="510" name="CuadroTexto 7"/>
          <p:cNvSpPr txBox="1"/>
          <p:nvPr/>
        </p:nvSpPr>
        <p:spPr>
          <a:xfrm>
            <a:off x="1161335" y="1779661"/>
            <a:ext cx="4157034" cy="6952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UNIDAD 5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Gestión ágil de proyectos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51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14" name="Elipse 2"/>
          <p:cNvGrpSpPr/>
          <p:nvPr/>
        </p:nvGrpSpPr>
        <p:grpSpPr>
          <a:xfrm>
            <a:off x="539551" y="1861542"/>
            <a:ext cx="360042" cy="360041"/>
            <a:chOff x="0" y="0"/>
            <a:chExt cx="360040" cy="360040"/>
          </a:xfrm>
        </p:grpSpPr>
        <p:sp>
          <p:nvSpPr>
            <p:cNvPr id="512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513" name="5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5</a:t>
              </a:r>
            </a:p>
          </p:txBody>
        </p:sp>
      </p:grpSp>
      <p:sp>
        <p:nvSpPr>
          <p:cNvPr id="515" name="Rectángulo 3"/>
          <p:cNvSpPr txBox="1"/>
          <p:nvPr/>
        </p:nvSpPr>
        <p:spPr>
          <a:xfrm>
            <a:off x="1305352" y="4225638"/>
            <a:ext cx="6076314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Sabremos cómo trabajar en un proyecto real. Dividir el trabajo, usar estrategias de branching, hacer seguimiento a proyectos.</a:t>
            </a:r>
          </a:p>
        </p:txBody>
      </p:sp>
      <p:sp>
        <p:nvSpPr>
          <p:cNvPr id="516" name="Rectángulo 10"/>
          <p:cNvSpPr txBox="1"/>
          <p:nvPr/>
        </p:nvSpPr>
        <p:spPr>
          <a:xfrm>
            <a:off x="6111521" y="1581886"/>
            <a:ext cx="598127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NUBE</a:t>
            </a:r>
          </a:p>
        </p:txBody>
      </p:sp>
      <p:pic>
        <p:nvPicPr>
          <p:cNvPr id="517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23927" y="1447036"/>
            <a:ext cx="5040562" cy="26497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Materias a integrar</a:t>
            </a:r>
          </a:p>
        </p:txBody>
      </p:sp>
      <p:pic>
        <p:nvPicPr>
          <p:cNvPr id="13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extBox 22"/>
          <p:cNvSpPr txBox="1"/>
          <p:nvPr/>
        </p:nvSpPr>
        <p:spPr>
          <a:xfrm>
            <a:off x="3335602" y="130145"/>
            <a:ext cx="5482367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PROYECTO INTEGRADOR 1</a:t>
            </a:r>
          </a:p>
        </p:txBody>
      </p:sp>
      <p:sp>
        <p:nvSpPr>
          <p:cNvPr id="134" name="TextBox 3"/>
          <p:cNvSpPr txBox="1"/>
          <p:nvPr/>
        </p:nvSpPr>
        <p:spPr>
          <a:xfrm>
            <a:off x="350198" y="2352357"/>
            <a:ext cx="3868562" cy="2343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Logros</a:t>
            </a:r>
          </a:p>
          <a:p>
            <a:pPr algn="just">
              <a:defRPr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Reconocen, interpretan y diseñan estructuras de datos que permiten el almacenamiento y uso eficaz de la información. Ha programado algoritmos de ordenamiento y búsqueda</a:t>
            </a:r>
          </a:p>
          <a:p>
            <a:pPr algn="just">
              <a:defRPr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just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Usarán estas bases para usar tecnologías de base de datos que se basan en los conceptos de búsqueda y ordenamiento</a:t>
            </a:r>
          </a:p>
        </p:txBody>
      </p:sp>
      <p:sp>
        <p:nvSpPr>
          <p:cNvPr id="135" name="TextBox 7"/>
          <p:cNvSpPr txBox="1"/>
          <p:nvPr/>
        </p:nvSpPr>
        <p:spPr>
          <a:xfrm>
            <a:off x="4949408" y="3171621"/>
            <a:ext cx="3868562" cy="1200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Logros</a:t>
            </a:r>
          </a:p>
          <a:p>
            <a:pPr algn="just">
              <a:defRPr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Saben diseñar software y reconocen qué es un sistema interconectado por red.</a:t>
            </a:r>
            <a:endParaRPr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  <a:p>
            <a:pPr algn="just">
              <a:defRPr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just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Levantarán requerimientos y usarán diagramas para comunicar activamente las soluciones propuestas</a:t>
            </a:r>
          </a:p>
        </p:txBody>
      </p:sp>
      <p:grpSp>
        <p:nvGrpSpPr>
          <p:cNvPr id="138" name="Rounded Rectangle 8"/>
          <p:cNvGrpSpPr/>
          <p:nvPr/>
        </p:nvGrpSpPr>
        <p:grpSpPr>
          <a:xfrm>
            <a:off x="762745" y="2057320"/>
            <a:ext cx="3043466" cy="360001"/>
            <a:chOff x="0" y="0"/>
            <a:chExt cx="3043465" cy="359999"/>
          </a:xfrm>
        </p:grpSpPr>
        <p:sp>
          <p:nvSpPr>
            <p:cNvPr id="136" name="Rounded Rectangle"/>
            <p:cNvSpPr/>
            <p:nvPr/>
          </p:nvSpPr>
          <p:spPr>
            <a:xfrm>
              <a:off x="0" y="0"/>
              <a:ext cx="3043466" cy="36000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37" name="Computación y estructuras discretas I"/>
            <p:cNvSpPr txBox="1"/>
            <p:nvPr/>
          </p:nvSpPr>
          <p:spPr>
            <a:xfrm>
              <a:off x="71231" y="39600"/>
              <a:ext cx="2901003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Computación y estructuras discretas I</a:t>
              </a:r>
            </a:p>
          </p:txBody>
        </p:sp>
      </p:grpSp>
      <p:grpSp>
        <p:nvGrpSpPr>
          <p:cNvPr id="141" name="Rounded Rectangle 9"/>
          <p:cNvGrpSpPr/>
          <p:nvPr/>
        </p:nvGrpSpPr>
        <p:grpSpPr>
          <a:xfrm>
            <a:off x="5580112" y="1992765"/>
            <a:ext cx="2520001" cy="476550"/>
            <a:chOff x="0" y="0"/>
            <a:chExt cx="2520000" cy="476549"/>
          </a:xfrm>
        </p:grpSpPr>
        <p:sp>
          <p:nvSpPr>
            <p:cNvPr id="139" name="Rounded Rectangle"/>
            <p:cNvSpPr/>
            <p:nvPr/>
          </p:nvSpPr>
          <p:spPr>
            <a:xfrm>
              <a:off x="0" y="0"/>
              <a:ext cx="2520001" cy="47655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40" name="Ingesoft 1"/>
            <p:cNvSpPr txBox="1"/>
            <p:nvPr/>
          </p:nvSpPr>
          <p:spPr>
            <a:xfrm>
              <a:off x="76920" y="97875"/>
              <a:ext cx="2366160" cy="2807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Ingesoft 1</a:t>
              </a:r>
            </a:p>
          </p:txBody>
        </p:sp>
      </p:grpSp>
      <p:grpSp>
        <p:nvGrpSpPr>
          <p:cNvPr id="144" name="Rounded Rectangle 10"/>
          <p:cNvGrpSpPr/>
          <p:nvPr/>
        </p:nvGrpSpPr>
        <p:grpSpPr>
          <a:xfrm>
            <a:off x="5580112" y="2533083"/>
            <a:ext cx="2520001" cy="476550"/>
            <a:chOff x="0" y="0"/>
            <a:chExt cx="2520000" cy="476549"/>
          </a:xfrm>
        </p:grpSpPr>
        <p:sp>
          <p:nvSpPr>
            <p:cNvPr id="142" name="Rounded Rectangle"/>
            <p:cNvSpPr/>
            <p:nvPr/>
          </p:nvSpPr>
          <p:spPr>
            <a:xfrm>
              <a:off x="0" y="0"/>
              <a:ext cx="2520001" cy="47655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43" name="Sistemas TIC"/>
            <p:cNvSpPr txBox="1"/>
            <p:nvPr/>
          </p:nvSpPr>
          <p:spPr>
            <a:xfrm>
              <a:off x="76920" y="97875"/>
              <a:ext cx="2366160" cy="2807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Sistemas TIC</a:t>
              </a:r>
            </a:p>
          </p:txBody>
        </p:sp>
      </p:grpSp>
      <p:grpSp>
        <p:nvGrpSpPr>
          <p:cNvPr id="147" name="Rounded Rectangle 14"/>
          <p:cNvGrpSpPr/>
          <p:nvPr/>
        </p:nvGrpSpPr>
        <p:grpSpPr>
          <a:xfrm>
            <a:off x="5580112" y="1447036"/>
            <a:ext cx="2520001" cy="476550"/>
            <a:chOff x="0" y="0"/>
            <a:chExt cx="2520000" cy="476549"/>
          </a:xfrm>
        </p:grpSpPr>
        <p:sp>
          <p:nvSpPr>
            <p:cNvPr id="145" name="Rounded Rectangle"/>
            <p:cNvSpPr/>
            <p:nvPr/>
          </p:nvSpPr>
          <p:spPr>
            <a:xfrm>
              <a:off x="0" y="0"/>
              <a:ext cx="2520001" cy="47655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46" name="Arquitecturas TIC"/>
            <p:cNvSpPr txBox="1"/>
            <p:nvPr/>
          </p:nvSpPr>
          <p:spPr>
            <a:xfrm>
              <a:off x="76920" y="97875"/>
              <a:ext cx="2366160" cy="2807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Arquitecturas TIC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Materias a integrar</a:t>
            </a:r>
          </a:p>
        </p:txBody>
      </p:sp>
      <p:pic>
        <p:nvPicPr>
          <p:cNvPr id="15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TextBox 22"/>
          <p:cNvSpPr txBox="1"/>
          <p:nvPr/>
        </p:nvSpPr>
        <p:spPr>
          <a:xfrm>
            <a:off x="3335602" y="130145"/>
            <a:ext cx="5482367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PROYECTO INTEGRADOR 1</a:t>
            </a:r>
          </a:p>
        </p:txBody>
      </p:sp>
      <p:sp>
        <p:nvSpPr>
          <p:cNvPr id="152" name="TextBox 3"/>
          <p:cNvSpPr txBox="1"/>
          <p:nvPr/>
        </p:nvSpPr>
        <p:spPr>
          <a:xfrm>
            <a:off x="1377359" y="2545615"/>
            <a:ext cx="5885226" cy="17723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Logros</a:t>
            </a:r>
          </a:p>
          <a:p>
            <a:pPr algn="ctr">
              <a:defRPr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Conocen el análisis númerico por medio de Python y sus librerías.</a:t>
            </a:r>
            <a:endParaRPr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  <a:p>
            <a:pPr algn="ctr">
              <a:defRPr sz="1200">
                <a:solidFill>
                  <a:schemeClr val="accent1">
                    <a:lumOff val="44000"/>
                  </a:schemeClr>
                </a:solidFill>
              </a:defRPr>
            </a:pPr>
          </a:p>
          <a:p>
            <a:pPr algn="ctr">
              <a:defRPr b="1" sz="1200">
                <a:solidFill>
                  <a:schemeClr val="accent1">
                    <a:lumOff val="44000"/>
                  </a:schemeClr>
                </a:solidFill>
              </a:defRPr>
            </a:pPr>
            <a:r>
              <a:t>Usarán estas bases para usar tecnologías de análisis de datos, enfocado al análisis de señales</a:t>
            </a:r>
          </a:p>
        </p:txBody>
      </p:sp>
      <p:grpSp>
        <p:nvGrpSpPr>
          <p:cNvPr id="155" name="Rounded Rectangle 9"/>
          <p:cNvGrpSpPr/>
          <p:nvPr/>
        </p:nvGrpSpPr>
        <p:grpSpPr>
          <a:xfrm>
            <a:off x="3079320" y="1992765"/>
            <a:ext cx="2520002" cy="476550"/>
            <a:chOff x="0" y="0"/>
            <a:chExt cx="2520000" cy="476549"/>
          </a:xfrm>
        </p:grpSpPr>
        <p:sp>
          <p:nvSpPr>
            <p:cNvPr id="153" name="Rounded Rectangle"/>
            <p:cNvSpPr/>
            <p:nvPr/>
          </p:nvSpPr>
          <p:spPr>
            <a:xfrm>
              <a:off x="0" y="0"/>
              <a:ext cx="2520001" cy="47655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54" name="Matemáticas Aplicadas 2"/>
            <p:cNvSpPr txBox="1"/>
            <p:nvPr/>
          </p:nvSpPr>
          <p:spPr>
            <a:xfrm>
              <a:off x="76920" y="97875"/>
              <a:ext cx="2366160" cy="2807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Matemáticas Aplicadas 2</a:t>
              </a:r>
            </a:p>
          </p:txBody>
        </p:sp>
      </p:grpSp>
      <p:grpSp>
        <p:nvGrpSpPr>
          <p:cNvPr id="158" name="Rounded Rectangle 14"/>
          <p:cNvGrpSpPr/>
          <p:nvPr/>
        </p:nvGrpSpPr>
        <p:grpSpPr>
          <a:xfrm>
            <a:off x="3079320" y="1447036"/>
            <a:ext cx="2520002" cy="476550"/>
            <a:chOff x="0" y="0"/>
            <a:chExt cx="2520000" cy="476549"/>
          </a:xfrm>
        </p:grpSpPr>
        <p:sp>
          <p:nvSpPr>
            <p:cNvPr id="156" name="Rounded Rectangle"/>
            <p:cNvSpPr/>
            <p:nvPr/>
          </p:nvSpPr>
          <p:spPr>
            <a:xfrm>
              <a:off x="0" y="0"/>
              <a:ext cx="2520001" cy="47655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57" name="Matemáticas Aplicadas 1"/>
            <p:cNvSpPr txBox="1"/>
            <p:nvPr/>
          </p:nvSpPr>
          <p:spPr>
            <a:xfrm>
              <a:off x="76920" y="97875"/>
              <a:ext cx="2366160" cy="2807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Matemáticas Aplicadas 1</a:t>
              </a:r>
            </a:p>
          </p:txBody>
        </p:sp>
      </p:grpSp>
      <p:grpSp>
        <p:nvGrpSpPr>
          <p:cNvPr id="161" name="Rounded Rectangle 2"/>
          <p:cNvGrpSpPr/>
          <p:nvPr/>
        </p:nvGrpSpPr>
        <p:grpSpPr>
          <a:xfrm>
            <a:off x="3079320" y="2538495"/>
            <a:ext cx="2520002" cy="476550"/>
            <a:chOff x="0" y="0"/>
            <a:chExt cx="2520000" cy="476549"/>
          </a:xfrm>
        </p:grpSpPr>
        <p:sp>
          <p:nvSpPr>
            <p:cNvPr id="159" name="Rounded Rectangle"/>
            <p:cNvSpPr/>
            <p:nvPr/>
          </p:nvSpPr>
          <p:spPr>
            <a:xfrm>
              <a:off x="0" y="0"/>
              <a:ext cx="2520001" cy="47655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5875" cap="flat">
              <a:solidFill>
                <a:srgbClr val="BABAB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60" name="Matemáticas Aplicadas 3"/>
            <p:cNvSpPr txBox="1"/>
            <p:nvPr/>
          </p:nvSpPr>
          <p:spPr>
            <a:xfrm>
              <a:off x="76920" y="97875"/>
              <a:ext cx="2366160" cy="2807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Matemáticas Aplicadas 3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ítulo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Unidades</a:t>
            </a:r>
          </a:p>
        </p:txBody>
      </p:sp>
      <p:sp>
        <p:nvSpPr>
          <p:cNvPr id="164" name="CuadroTexto 7"/>
          <p:cNvSpPr txBox="1"/>
          <p:nvPr/>
        </p:nvSpPr>
        <p:spPr>
          <a:xfrm>
            <a:off x="1161335" y="1593710"/>
            <a:ext cx="3148562" cy="3133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SERVICIOS EN RED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Uso de la red en software. Envío y recepción de datos, RestAPI, backend, arquitectura de capas, HTTP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BASE DE DATOS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Diseño de base de datos, base de datos como componente de la red. Uso de bases de datos relacionales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CONSUMO DE SERVICIOS REST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Comunicación con REST API, HTTP desde </a:t>
            </a:r>
            <a:r>
              <a:rPr b="1"/>
              <a:t>web</a:t>
            </a:r>
            <a:r>
              <a:t> y desde un dispositivo </a:t>
            </a:r>
            <a:r>
              <a:rPr b="1"/>
              <a:t>electrónico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6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04" y="70936"/>
            <a:ext cx="1353520" cy="4261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8" name="Elipse 2"/>
          <p:cNvGrpSpPr/>
          <p:nvPr/>
        </p:nvGrpSpPr>
        <p:grpSpPr>
          <a:xfrm>
            <a:off x="625303" y="1651748"/>
            <a:ext cx="360041" cy="360041"/>
            <a:chOff x="0" y="0"/>
            <a:chExt cx="360040" cy="360040"/>
          </a:xfrm>
        </p:grpSpPr>
        <p:sp>
          <p:nvSpPr>
            <p:cNvPr id="166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167" name="1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1</a:t>
              </a:r>
            </a:p>
          </p:txBody>
        </p:sp>
      </p:grpSp>
      <p:grpSp>
        <p:nvGrpSpPr>
          <p:cNvPr id="171" name="Elipse 13"/>
          <p:cNvGrpSpPr/>
          <p:nvPr/>
        </p:nvGrpSpPr>
        <p:grpSpPr>
          <a:xfrm>
            <a:off x="625303" y="2727842"/>
            <a:ext cx="360041" cy="360041"/>
            <a:chOff x="0" y="0"/>
            <a:chExt cx="360040" cy="360040"/>
          </a:xfrm>
        </p:grpSpPr>
        <p:sp>
          <p:nvSpPr>
            <p:cNvPr id="169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170" name="2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2</a:t>
              </a:r>
            </a:p>
          </p:txBody>
        </p:sp>
      </p:grpSp>
      <p:sp>
        <p:nvSpPr>
          <p:cNvPr id="172" name="CuadroTexto 8"/>
          <p:cNvSpPr txBox="1"/>
          <p:nvPr/>
        </p:nvSpPr>
        <p:spPr>
          <a:xfrm>
            <a:off x="5360059" y="1593710"/>
            <a:ext cx="3148562" cy="2117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DESPLIEGUE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Uso de contenedores para distribuir la solución en la red local y remota.</a:t>
            </a:r>
            <a:endParaRPr>
              <a:solidFill>
                <a:srgbClr val="000000"/>
              </a:solidFill>
            </a:endParaRPr>
          </a:p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b="1"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GESTIÓN ÁGUIL DE PROYECTOS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Workflow, estrategias de branching, product backlog, gestión del avace del proyecto.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grpSp>
        <p:nvGrpSpPr>
          <p:cNvPr id="175" name="Elipse 9"/>
          <p:cNvGrpSpPr/>
          <p:nvPr/>
        </p:nvGrpSpPr>
        <p:grpSpPr>
          <a:xfrm>
            <a:off x="625303" y="3756328"/>
            <a:ext cx="360041" cy="360041"/>
            <a:chOff x="0" y="0"/>
            <a:chExt cx="360040" cy="360040"/>
          </a:xfrm>
        </p:grpSpPr>
        <p:sp>
          <p:nvSpPr>
            <p:cNvPr id="173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174" name="3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3</a:t>
              </a:r>
            </a:p>
          </p:txBody>
        </p:sp>
      </p:grpSp>
      <p:grpSp>
        <p:nvGrpSpPr>
          <p:cNvPr id="178" name="Elipse 10"/>
          <p:cNvGrpSpPr/>
          <p:nvPr/>
        </p:nvGrpSpPr>
        <p:grpSpPr>
          <a:xfrm>
            <a:off x="4810304" y="1663392"/>
            <a:ext cx="360041" cy="360041"/>
            <a:chOff x="0" y="0"/>
            <a:chExt cx="360040" cy="360040"/>
          </a:xfrm>
        </p:grpSpPr>
        <p:sp>
          <p:nvSpPr>
            <p:cNvPr id="176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177" name="4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4</a:t>
              </a:r>
            </a:p>
          </p:txBody>
        </p:sp>
      </p:grpSp>
      <p:grpSp>
        <p:nvGrpSpPr>
          <p:cNvPr id="181" name="Elipse 10"/>
          <p:cNvGrpSpPr/>
          <p:nvPr/>
        </p:nvGrpSpPr>
        <p:grpSpPr>
          <a:xfrm>
            <a:off x="4810304" y="2726553"/>
            <a:ext cx="360041" cy="360041"/>
            <a:chOff x="0" y="0"/>
            <a:chExt cx="360040" cy="360040"/>
          </a:xfrm>
        </p:grpSpPr>
        <p:sp>
          <p:nvSpPr>
            <p:cNvPr id="179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180" name="5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5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itle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Composición del curso</a:t>
            </a:r>
          </a:p>
        </p:txBody>
      </p:sp>
      <p:grpSp>
        <p:nvGrpSpPr>
          <p:cNvPr id="186" name="Rounded Rectangle 6"/>
          <p:cNvGrpSpPr/>
          <p:nvPr/>
        </p:nvGrpSpPr>
        <p:grpSpPr>
          <a:xfrm>
            <a:off x="598805" y="1648996"/>
            <a:ext cx="1958198" cy="346691"/>
            <a:chOff x="0" y="0"/>
            <a:chExt cx="1958196" cy="346690"/>
          </a:xfrm>
        </p:grpSpPr>
        <p:sp>
          <p:nvSpPr>
            <p:cNvPr id="184" name="Rounded Rectangle"/>
            <p:cNvSpPr/>
            <p:nvPr/>
          </p:nvSpPr>
          <p:spPr>
            <a:xfrm>
              <a:off x="0" y="0"/>
              <a:ext cx="1958197" cy="34669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85" name="Servicios en red"/>
            <p:cNvSpPr txBox="1"/>
            <p:nvPr/>
          </p:nvSpPr>
          <p:spPr>
            <a:xfrm>
              <a:off x="62643" y="59089"/>
              <a:ext cx="1832911" cy="2285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Servicios en red</a:t>
              </a:r>
            </a:p>
          </p:txBody>
        </p:sp>
      </p:grpSp>
      <p:grpSp>
        <p:nvGrpSpPr>
          <p:cNvPr id="189" name="Rounded Rectangle 8"/>
          <p:cNvGrpSpPr/>
          <p:nvPr/>
        </p:nvGrpSpPr>
        <p:grpSpPr>
          <a:xfrm>
            <a:off x="611560" y="1342653"/>
            <a:ext cx="423665" cy="228512"/>
            <a:chOff x="0" y="0"/>
            <a:chExt cx="423664" cy="228510"/>
          </a:xfrm>
        </p:grpSpPr>
        <p:sp>
          <p:nvSpPr>
            <p:cNvPr id="187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88" name="1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1</a:t>
              </a:r>
            </a:p>
          </p:txBody>
        </p:sp>
      </p:grpSp>
      <p:grpSp>
        <p:nvGrpSpPr>
          <p:cNvPr id="192" name="Rounded Rectangle 9"/>
          <p:cNvGrpSpPr/>
          <p:nvPr/>
        </p:nvGrpSpPr>
        <p:grpSpPr>
          <a:xfrm>
            <a:off x="1115616" y="1345796"/>
            <a:ext cx="423665" cy="228512"/>
            <a:chOff x="0" y="0"/>
            <a:chExt cx="423664" cy="228510"/>
          </a:xfrm>
        </p:grpSpPr>
        <p:sp>
          <p:nvSpPr>
            <p:cNvPr id="190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91" name="2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2</a:t>
              </a:r>
            </a:p>
          </p:txBody>
        </p:sp>
      </p:grpSp>
      <p:grpSp>
        <p:nvGrpSpPr>
          <p:cNvPr id="195" name="Rounded Rectangle 10"/>
          <p:cNvGrpSpPr/>
          <p:nvPr/>
        </p:nvGrpSpPr>
        <p:grpSpPr>
          <a:xfrm>
            <a:off x="1629282" y="1346888"/>
            <a:ext cx="423665" cy="228512"/>
            <a:chOff x="0" y="0"/>
            <a:chExt cx="423664" cy="228510"/>
          </a:xfrm>
        </p:grpSpPr>
        <p:sp>
          <p:nvSpPr>
            <p:cNvPr id="193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94" name="3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3</a:t>
              </a:r>
            </a:p>
          </p:txBody>
        </p:sp>
      </p:grpSp>
      <p:grpSp>
        <p:nvGrpSpPr>
          <p:cNvPr id="198" name="Rounded Rectangle 11"/>
          <p:cNvGrpSpPr/>
          <p:nvPr/>
        </p:nvGrpSpPr>
        <p:grpSpPr>
          <a:xfrm>
            <a:off x="2133338" y="1350031"/>
            <a:ext cx="423665" cy="228512"/>
            <a:chOff x="0" y="0"/>
            <a:chExt cx="423664" cy="228510"/>
          </a:xfrm>
        </p:grpSpPr>
        <p:sp>
          <p:nvSpPr>
            <p:cNvPr id="196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97" name="4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4</a:t>
              </a:r>
            </a:p>
          </p:txBody>
        </p:sp>
      </p:grpSp>
      <p:grpSp>
        <p:nvGrpSpPr>
          <p:cNvPr id="201" name="Rounded Rectangle 12"/>
          <p:cNvGrpSpPr/>
          <p:nvPr/>
        </p:nvGrpSpPr>
        <p:grpSpPr>
          <a:xfrm>
            <a:off x="2672763" y="1353174"/>
            <a:ext cx="423666" cy="228512"/>
            <a:chOff x="0" y="0"/>
            <a:chExt cx="423664" cy="228510"/>
          </a:xfrm>
        </p:grpSpPr>
        <p:sp>
          <p:nvSpPr>
            <p:cNvPr id="199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00" name="5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5</a:t>
              </a:r>
            </a:p>
          </p:txBody>
        </p:sp>
      </p:grpSp>
      <p:grpSp>
        <p:nvGrpSpPr>
          <p:cNvPr id="204" name="Rounded Rectangle 13"/>
          <p:cNvGrpSpPr/>
          <p:nvPr/>
        </p:nvGrpSpPr>
        <p:grpSpPr>
          <a:xfrm>
            <a:off x="3186431" y="1348939"/>
            <a:ext cx="423665" cy="228512"/>
            <a:chOff x="0" y="0"/>
            <a:chExt cx="423664" cy="228510"/>
          </a:xfrm>
        </p:grpSpPr>
        <p:sp>
          <p:nvSpPr>
            <p:cNvPr id="202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03" name="6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6</a:t>
              </a:r>
            </a:p>
          </p:txBody>
        </p:sp>
      </p:grpSp>
      <p:grpSp>
        <p:nvGrpSpPr>
          <p:cNvPr id="207" name="Rounded Rectangle 14"/>
          <p:cNvGrpSpPr/>
          <p:nvPr/>
        </p:nvGrpSpPr>
        <p:grpSpPr>
          <a:xfrm>
            <a:off x="3696510" y="1355207"/>
            <a:ext cx="423665" cy="228512"/>
            <a:chOff x="0" y="0"/>
            <a:chExt cx="423664" cy="228510"/>
          </a:xfrm>
        </p:grpSpPr>
        <p:sp>
          <p:nvSpPr>
            <p:cNvPr id="205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06" name="7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7</a:t>
              </a:r>
            </a:p>
          </p:txBody>
        </p:sp>
      </p:grpSp>
      <p:grpSp>
        <p:nvGrpSpPr>
          <p:cNvPr id="210" name="Rounded Rectangle 15"/>
          <p:cNvGrpSpPr/>
          <p:nvPr/>
        </p:nvGrpSpPr>
        <p:grpSpPr>
          <a:xfrm>
            <a:off x="4200566" y="1358350"/>
            <a:ext cx="423665" cy="228512"/>
            <a:chOff x="0" y="0"/>
            <a:chExt cx="423664" cy="228510"/>
          </a:xfrm>
        </p:grpSpPr>
        <p:sp>
          <p:nvSpPr>
            <p:cNvPr id="208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09" name="8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8</a:t>
              </a:r>
            </a:p>
          </p:txBody>
        </p:sp>
      </p:grpSp>
      <p:grpSp>
        <p:nvGrpSpPr>
          <p:cNvPr id="213" name="Rounded Rectangle 16"/>
          <p:cNvGrpSpPr/>
          <p:nvPr/>
        </p:nvGrpSpPr>
        <p:grpSpPr>
          <a:xfrm>
            <a:off x="4704622" y="1359185"/>
            <a:ext cx="423665" cy="228512"/>
            <a:chOff x="0" y="0"/>
            <a:chExt cx="423664" cy="228510"/>
          </a:xfrm>
        </p:grpSpPr>
        <p:sp>
          <p:nvSpPr>
            <p:cNvPr id="211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12" name="9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9</a:t>
              </a:r>
            </a:p>
          </p:txBody>
        </p:sp>
      </p:grpSp>
      <p:grpSp>
        <p:nvGrpSpPr>
          <p:cNvPr id="216" name="Rounded Rectangle 17"/>
          <p:cNvGrpSpPr/>
          <p:nvPr/>
        </p:nvGrpSpPr>
        <p:grpSpPr>
          <a:xfrm>
            <a:off x="5208678" y="1362328"/>
            <a:ext cx="423665" cy="228512"/>
            <a:chOff x="0" y="0"/>
            <a:chExt cx="423664" cy="228510"/>
          </a:xfrm>
        </p:grpSpPr>
        <p:sp>
          <p:nvSpPr>
            <p:cNvPr id="214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15" name="10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10</a:t>
              </a:r>
            </a:p>
          </p:txBody>
        </p:sp>
      </p:grpSp>
      <p:grpSp>
        <p:nvGrpSpPr>
          <p:cNvPr id="219" name="Rounded Rectangle 18"/>
          <p:cNvGrpSpPr/>
          <p:nvPr/>
        </p:nvGrpSpPr>
        <p:grpSpPr>
          <a:xfrm>
            <a:off x="5722344" y="1363420"/>
            <a:ext cx="423665" cy="228512"/>
            <a:chOff x="0" y="0"/>
            <a:chExt cx="423664" cy="228510"/>
          </a:xfrm>
        </p:grpSpPr>
        <p:sp>
          <p:nvSpPr>
            <p:cNvPr id="217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18" name="11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11</a:t>
              </a:r>
            </a:p>
          </p:txBody>
        </p:sp>
      </p:grpSp>
      <p:grpSp>
        <p:nvGrpSpPr>
          <p:cNvPr id="222" name="Rounded Rectangle 19"/>
          <p:cNvGrpSpPr/>
          <p:nvPr/>
        </p:nvGrpSpPr>
        <p:grpSpPr>
          <a:xfrm>
            <a:off x="6226400" y="1366563"/>
            <a:ext cx="423665" cy="228512"/>
            <a:chOff x="0" y="0"/>
            <a:chExt cx="423664" cy="228510"/>
          </a:xfrm>
        </p:grpSpPr>
        <p:sp>
          <p:nvSpPr>
            <p:cNvPr id="220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21" name="12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12</a:t>
              </a:r>
            </a:p>
          </p:txBody>
        </p:sp>
      </p:grpSp>
      <p:grpSp>
        <p:nvGrpSpPr>
          <p:cNvPr id="225" name="Rounded Rectangle 20"/>
          <p:cNvGrpSpPr/>
          <p:nvPr/>
        </p:nvGrpSpPr>
        <p:grpSpPr>
          <a:xfrm>
            <a:off x="6775436" y="1362328"/>
            <a:ext cx="423665" cy="228512"/>
            <a:chOff x="0" y="0"/>
            <a:chExt cx="423664" cy="228510"/>
          </a:xfrm>
        </p:grpSpPr>
        <p:sp>
          <p:nvSpPr>
            <p:cNvPr id="223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24" name="13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13</a:t>
              </a:r>
            </a:p>
          </p:txBody>
        </p:sp>
      </p:grpSp>
      <p:grpSp>
        <p:nvGrpSpPr>
          <p:cNvPr id="228" name="Rounded Rectangle 21"/>
          <p:cNvGrpSpPr/>
          <p:nvPr/>
        </p:nvGrpSpPr>
        <p:grpSpPr>
          <a:xfrm>
            <a:off x="7279492" y="1365471"/>
            <a:ext cx="423665" cy="228512"/>
            <a:chOff x="0" y="0"/>
            <a:chExt cx="423664" cy="228510"/>
          </a:xfrm>
        </p:grpSpPr>
        <p:sp>
          <p:nvSpPr>
            <p:cNvPr id="226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27" name="14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14</a:t>
              </a:r>
            </a:p>
          </p:txBody>
        </p:sp>
      </p:grpSp>
      <p:grpSp>
        <p:nvGrpSpPr>
          <p:cNvPr id="231" name="Rounded Rectangle 22"/>
          <p:cNvGrpSpPr/>
          <p:nvPr/>
        </p:nvGrpSpPr>
        <p:grpSpPr>
          <a:xfrm>
            <a:off x="7793159" y="1366563"/>
            <a:ext cx="423665" cy="228512"/>
            <a:chOff x="0" y="0"/>
            <a:chExt cx="423664" cy="228510"/>
          </a:xfrm>
        </p:grpSpPr>
        <p:sp>
          <p:nvSpPr>
            <p:cNvPr id="229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30" name="15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15</a:t>
              </a:r>
            </a:p>
          </p:txBody>
        </p:sp>
      </p:grpSp>
      <p:grpSp>
        <p:nvGrpSpPr>
          <p:cNvPr id="234" name="Rounded Rectangle 23"/>
          <p:cNvGrpSpPr/>
          <p:nvPr/>
        </p:nvGrpSpPr>
        <p:grpSpPr>
          <a:xfrm>
            <a:off x="8300804" y="1364530"/>
            <a:ext cx="423665" cy="228512"/>
            <a:chOff x="0" y="0"/>
            <a:chExt cx="423664" cy="228510"/>
          </a:xfrm>
        </p:grpSpPr>
        <p:sp>
          <p:nvSpPr>
            <p:cNvPr id="232" name="Rounded Rectangle"/>
            <p:cNvSpPr/>
            <p:nvPr/>
          </p:nvSpPr>
          <p:spPr>
            <a:xfrm>
              <a:off x="0" y="46439"/>
              <a:ext cx="423665" cy="135633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33" name="16"/>
            <p:cNvSpPr txBox="1"/>
            <p:nvPr/>
          </p:nvSpPr>
          <p:spPr>
            <a:xfrm>
              <a:off x="52341" y="0"/>
              <a:ext cx="318982" cy="228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16</a:t>
              </a:r>
            </a:p>
          </p:txBody>
        </p:sp>
      </p:grpSp>
      <p:grpSp>
        <p:nvGrpSpPr>
          <p:cNvPr id="237" name="Rounded Rectangle 6"/>
          <p:cNvGrpSpPr/>
          <p:nvPr/>
        </p:nvGrpSpPr>
        <p:grpSpPr>
          <a:xfrm>
            <a:off x="7279492" y="2931790"/>
            <a:ext cx="937333" cy="346691"/>
            <a:chOff x="0" y="0"/>
            <a:chExt cx="937332" cy="346690"/>
          </a:xfrm>
        </p:grpSpPr>
        <p:sp>
          <p:nvSpPr>
            <p:cNvPr id="235" name="Rounded Rectangle"/>
            <p:cNvSpPr/>
            <p:nvPr/>
          </p:nvSpPr>
          <p:spPr>
            <a:xfrm>
              <a:off x="0" y="0"/>
              <a:ext cx="937333" cy="34669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000"/>
              </a:pPr>
            </a:p>
          </p:txBody>
        </p:sp>
        <p:sp>
          <p:nvSpPr>
            <p:cNvPr id="236" name="Despliegue"/>
            <p:cNvSpPr txBox="1"/>
            <p:nvPr/>
          </p:nvSpPr>
          <p:spPr>
            <a:xfrm>
              <a:off x="62643" y="59089"/>
              <a:ext cx="812046" cy="2285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Despliegue</a:t>
              </a:r>
            </a:p>
          </p:txBody>
        </p:sp>
      </p:grpSp>
      <p:grpSp>
        <p:nvGrpSpPr>
          <p:cNvPr id="240" name="Rounded Rectangle 6"/>
          <p:cNvGrpSpPr/>
          <p:nvPr/>
        </p:nvGrpSpPr>
        <p:grpSpPr>
          <a:xfrm>
            <a:off x="611560" y="3510133"/>
            <a:ext cx="8112908" cy="346691"/>
            <a:chOff x="0" y="0"/>
            <a:chExt cx="8112907" cy="346690"/>
          </a:xfrm>
        </p:grpSpPr>
        <p:sp>
          <p:nvSpPr>
            <p:cNvPr id="238" name="Rounded Rectangle"/>
            <p:cNvSpPr/>
            <p:nvPr/>
          </p:nvSpPr>
          <p:spPr>
            <a:xfrm>
              <a:off x="0" y="0"/>
              <a:ext cx="8112908" cy="34669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000"/>
              </a:pPr>
            </a:p>
          </p:txBody>
        </p:sp>
        <p:sp>
          <p:nvSpPr>
            <p:cNvPr id="239" name="Gestión de proyectos"/>
            <p:cNvSpPr txBox="1"/>
            <p:nvPr/>
          </p:nvSpPr>
          <p:spPr>
            <a:xfrm>
              <a:off x="62643" y="59089"/>
              <a:ext cx="7987622" cy="2285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Gestión de proyectos</a:t>
              </a:r>
            </a:p>
          </p:txBody>
        </p:sp>
      </p:grpSp>
      <p:grpSp>
        <p:nvGrpSpPr>
          <p:cNvPr id="243" name="Elipse 42"/>
          <p:cNvGrpSpPr/>
          <p:nvPr/>
        </p:nvGrpSpPr>
        <p:grpSpPr>
          <a:xfrm>
            <a:off x="462919" y="1763066"/>
            <a:ext cx="360042" cy="360042"/>
            <a:chOff x="0" y="0"/>
            <a:chExt cx="360040" cy="360040"/>
          </a:xfrm>
        </p:grpSpPr>
        <p:sp>
          <p:nvSpPr>
            <p:cNvPr id="241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242" name="1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1</a:t>
              </a:r>
            </a:p>
          </p:txBody>
        </p:sp>
      </p:grpSp>
      <p:grpSp>
        <p:nvGrpSpPr>
          <p:cNvPr id="246" name="Rounded Rectangle 6"/>
          <p:cNvGrpSpPr/>
          <p:nvPr/>
        </p:nvGrpSpPr>
        <p:grpSpPr>
          <a:xfrm>
            <a:off x="2692888" y="1653149"/>
            <a:ext cx="6031581" cy="346691"/>
            <a:chOff x="0" y="0"/>
            <a:chExt cx="6031579" cy="346690"/>
          </a:xfrm>
        </p:grpSpPr>
        <p:sp>
          <p:nvSpPr>
            <p:cNvPr id="244" name="Rounded Rectangle"/>
            <p:cNvSpPr/>
            <p:nvPr/>
          </p:nvSpPr>
          <p:spPr>
            <a:xfrm>
              <a:off x="0" y="0"/>
              <a:ext cx="6031580" cy="34669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45" name="Rest API"/>
            <p:cNvSpPr txBox="1"/>
            <p:nvPr/>
          </p:nvSpPr>
          <p:spPr>
            <a:xfrm>
              <a:off x="62643" y="59089"/>
              <a:ext cx="5906293" cy="2285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Rest API</a:t>
              </a:r>
            </a:p>
          </p:txBody>
        </p:sp>
      </p:grpSp>
      <p:grpSp>
        <p:nvGrpSpPr>
          <p:cNvPr id="249" name="Elipse 46"/>
          <p:cNvGrpSpPr/>
          <p:nvPr/>
        </p:nvGrpSpPr>
        <p:grpSpPr>
          <a:xfrm>
            <a:off x="7099472" y="3095044"/>
            <a:ext cx="360041" cy="360042"/>
            <a:chOff x="0" y="0"/>
            <a:chExt cx="360040" cy="360040"/>
          </a:xfrm>
        </p:grpSpPr>
        <p:sp>
          <p:nvSpPr>
            <p:cNvPr id="247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248" name="4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4</a:t>
              </a:r>
            </a:p>
          </p:txBody>
        </p:sp>
      </p:grpSp>
      <p:grpSp>
        <p:nvGrpSpPr>
          <p:cNvPr id="252" name="Elipse 47"/>
          <p:cNvGrpSpPr/>
          <p:nvPr/>
        </p:nvGrpSpPr>
        <p:grpSpPr>
          <a:xfrm>
            <a:off x="488530" y="3633918"/>
            <a:ext cx="360041" cy="360041"/>
            <a:chOff x="0" y="0"/>
            <a:chExt cx="360040" cy="360040"/>
          </a:xfrm>
        </p:grpSpPr>
        <p:sp>
          <p:nvSpPr>
            <p:cNvPr id="250" name="Circle"/>
            <p:cNvSpPr/>
            <p:nvPr/>
          </p:nvSpPr>
          <p:spPr>
            <a:xfrm>
              <a:off x="-1" y="-1"/>
              <a:ext cx="360042" cy="360042"/>
            </a:xfrm>
            <a:prstGeom prst="ellipse">
              <a:avLst/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251" name="5"/>
            <p:cNvSpPr txBox="1"/>
            <p:nvPr/>
          </p:nvSpPr>
          <p:spPr>
            <a:xfrm>
              <a:off x="98446" y="39620"/>
              <a:ext cx="163148" cy="280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5</a:t>
              </a:r>
            </a:p>
          </p:txBody>
        </p:sp>
      </p:grpSp>
      <p:grpSp>
        <p:nvGrpSpPr>
          <p:cNvPr id="255" name="Rounded Rectangle 6"/>
          <p:cNvGrpSpPr/>
          <p:nvPr/>
        </p:nvGrpSpPr>
        <p:grpSpPr>
          <a:xfrm>
            <a:off x="4704622" y="2067693"/>
            <a:ext cx="4019846" cy="346691"/>
            <a:chOff x="0" y="0"/>
            <a:chExt cx="4019844" cy="346690"/>
          </a:xfrm>
        </p:grpSpPr>
        <p:sp>
          <p:nvSpPr>
            <p:cNvPr id="253" name="Rounded Rectangle"/>
            <p:cNvSpPr/>
            <p:nvPr/>
          </p:nvSpPr>
          <p:spPr>
            <a:xfrm>
              <a:off x="0" y="0"/>
              <a:ext cx="4019845" cy="34669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000"/>
              </a:pPr>
            </a:p>
          </p:txBody>
        </p:sp>
        <p:sp>
          <p:nvSpPr>
            <p:cNvPr id="254" name="Base de datos"/>
            <p:cNvSpPr txBox="1"/>
            <p:nvPr/>
          </p:nvSpPr>
          <p:spPr>
            <a:xfrm>
              <a:off x="62643" y="59089"/>
              <a:ext cx="3894559" cy="2285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Base de datos</a:t>
              </a:r>
            </a:p>
          </p:txBody>
        </p:sp>
      </p:grpSp>
      <p:sp>
        <p:nvSpPr>
          <p:cNvPr id="256" name="Elipse 44"/>
          <p:cNvSpPr/>
          <p:nvPr/>
        </p:nvSpPr>
        <p:spPr>
          <a:xfrm>
            <a:off x="4524602" y="2200291"/>
            <a:ext cx="360041" cy="360041"/>
          </a:xfrm>
          <a:prstGeom prst="ellipse">
            <a:avLst/>
          </a:prstGeom>
          <a:solidFill>
            <a:schemeClr val="accent1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57" name="Rectángulo 2"/>
          <p:cNvSpPr txBox="1"/>
          <p:nvPr/>
        </p:nvSpPr>
        <p:spPr>
          <a:xfrm>
            <a:off x="4603109" y="2222129"/>
            <a:ext cx="203025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2</a:t>
            </a:r>
          </a:p>
        </p:txBody>
      </p:sp>
      <p:grpSp>
        <p:nvGrpSpPr>
          <p:cNvPr id="260" name="Rounded Rectangle 6"/>
          <p:cNvGrpSpPr/>
          <p:nvPr/>
        </p:nvGrpSpPr>
        <p:grpSpPr>
          <a:xfrm>
            <a:off x="5722344" y="2499741"/>
            <a:ext cx="3002124" cy="346691"/>
            <a:chOff x="0" y="0"/>
            <a:chExt cx="3002122" cy="346690"/>
          </a:xfrm>
        </p:grpSpPr>
        <p:sp>
          <p:nvSpPr>
            <p:cNvPr id="258" name="Rounded Rectangle"/>
            <p:cNvSpPr/>
            <p:nvPr/>
          </p:nvSpPr>
          <p:spPr>
            <a:xfrm>
              <a:off x="0" y="0"/>
              <a:ext cx="3002123" cy="34669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1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59" name="Consumo de servicios REST"/>
            <p:cNvSpPr txBox="1"/>
            <p:nvPr/>
          </p:nvSpPr>
          <p:spPr>
            <a:xfrm>
              <a:off x="62643" y="59089"/>
              <a:ext cx="2876837" cy="2285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000"/>
              </a:lvl1pPr>
            </a:lstStyle>
            <a:p>
              <a:pPr/>
              <a:r>
                <a:t>Consumo de servicios REST</a:t>
              </a:r>
            </a:p>
          </p:txBody>
        </p:sp>
      </p:grpSp>
      <p:sp>
        <p:nvSpPr>
          <p:cNvPr id="261" name="Elipse 44"/>
          <p:cNvSpPr/>
          <p:nvPr/>
        </p:nvSpPr>
        <p:spPr>
          <a:xfrm>
            <a:off x="5542324" y="2656113"/>
            <a:ext cx="360041" cy="360041"/>
          </a:xfrm>
          <a:prstGeom prst="ellipse">
            <a:avLst/>
          </a:prstGeom>
          <a:solidFill>
            <a:schemeClr val="accent1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62" name="Rectángulo 2"/>
          <p:cNvSpPr txBox="1"/>
          <p:nvPr/>
        </p:nvSpPr>
        <p:spPr>
          <a:xfrm>
            <a:off x="5620833" y="2677951"/>
            <a:ext cx="203025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itle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Fases del proyecto integrador</a:t>
            </a:r>
          </a:p>
        </p:txBody>
      </p:sp>
      <p:pic>
        <p:nvPicPr>
          <p:cNvPr id="26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7624" y="1284733"/>
            <a:ext cx="6606480" cy="3303241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Rectangle 2"/>
          <p:cNvSpPr/>
          <p:nvPr/>
        </p:nvSpPr>
        <p:spPr>
          <a:xfrm>
            <a:off x="7753470" y="1284733"/>
            <a:ext cx="1403649" cy="3303241"/>
          </a:xfrm>
          <a:prstGeom prst="rect">
            <a:avLst/>
          </a:prstGeom>
          <a:solidFill>
            <a:schemeClr val="accent1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267" name="Rectangle 22"/>
          <p:cNvSpPr/>
          <p:nvPr/>
        </p:nvSpPr>
        <p:spPr>
          <a:xfrm>
            <a:off x="-1" y="1284733"/>
            <a:ext cx="1187626" cy="3303241"/>
          </a:xfrm>
          <a:prstGeom prst="rect">
            <a:avLst/>
          </a:prstGeom>
          <a:solidFill>
            <a:schemeClr val="accent1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268" name="Rectangle 23"/>
          <p:cNvSpPr/>
          <p:nvPr/>
        </p:nvSpPr>
        <p:spPr>
          <a:xfrm>
            <a:off x="0" y="4587973"/>
            <a:ext cx="9157118" cy="216025"/>
          </a:xfrm>
          <a:prstGeom prst="rect">
            <a:avLst/>
          </a:prstGeom>
          <a:solidFill>
            <a:schemeClr val="accent1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5893" y="1779702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TextBox 4"/>
          <p:cNvSpPr txBox="1"/>
          <p:nvPr/>
        </p:nvSpPr>
        <p:spPr>
          <a:xfrm>
            <a:off x="7569355" y="2550198"/>
            <a:ext cx="1193076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Database</a:t>
            </a:r>
          </a:p>
        </p:txBody>
      </p:sp>
      <p:pic>
        <p:nvPicPr>
          <p:cNvPr id="272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80973" y="1617063"/>
            <a:ext cx="720001" cy="589219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Straight Connector 6"/>
          <p:cNvSpPr/>
          <p:nvPr/>
        </p:nvSpPr>
        <p:spPr>
          <a:xfrm>
            <a:off x="3275855" y="4371949"/>
            <a:ext cx="5631544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274" name="TextBox 7"/>
          <p:cNvSpPr txBox="1"/>
          <p:nvPr/>
        </p:nvSpPr>
        <p:spPr>
          <a:xfrm>
            <a:off x="5398230" y="4435078"/>
            <a:ext cx="1913574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BACKEND</a:t>
            </a:r>
          </a:p>
        </p:txBody>
      </p:sp>
      <p:pic>
        <p:nvPicPr>
          <p:cNvPr id="275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52510" y="1574288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276" name="TextBox 9"/>
          <p:cNvSpPr txBox="1"/>
          <p:nvPr/>
        </p:nvSpPr>
        <p:spPr>
          <a:xfrm>
            <a:off x="3504808" y="2300545"/>
            <a:ext cx="1193076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Interfaz</a:t>
            </a:r>
          </a:p>
        </p:txBody>
      </p:sp>
      <p:sp>
        <p:nvSpPr>
          <p:cNvPr id="277" name="TextBox 10"/>
          <p:cNvSpPr txBox="1"/>
          <p:nvPr/>
        </p:nvSpPr>
        <p:spPr>
          <a:xfrm>
            <a:off x="4789323" y="2310907"/>
            <a:ext cx="155332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Lógica y reglas</a:t>
            </a:r>
          </a:p>
        </p:txBody>
      </p:sp>
      <p:sp>
        <p:nvSpPr>
          <p:cNvPr id="278" name="Straight Arrow Connector 11"/>
          <p:cNvSpPr/>
          <p:nvPr/>
        </p:nvSpPr>
        <p:spPr>
          <a:xfrm>
            <a:off x="6683230" y="2139701"/>
            <a:ext cx="1126138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279" name="TextBox 13"/>
          <p:cNvSpPr txBox="1"/>
          <p:nvPr/>
        </p:nvSpPr>
        <p:spPr>
          <a:xfrm>
            <a:off x="6969767" y="1820866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TCP</a:t>
            </a:r>
          </a:p>
        </p:txBody>
      </p:sp>
      <p:sp>
        <p:nvSpPr>
          <p:cNvPr id="280" name="Rectangle 14"/>
          <p:cNvSpPr/>
          <p:nvPr/>
        </p:nvSpPr>
        <p:spPr>
          <a:xfrm>
            <a:off x="3322666" y="1479321"/>
            <a:ext cx="3360566" cy="1309963"/>
          </a:xfrm>
          <a:prstGeom prst="rect">
            <a:avLst/>
          </a:prstGeom>
          <a:ln w="15875">
            <a:solidFill>
              <a:schemeClr val="accent1">
                <a:lumOff val="44000"/>
              </a:schemeClr>
            </a:solidFill>
            <a:prstDash val="lgDash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pic>
        <p:nvPicPr>
          <p:cNvPr id="281" name="Picture 10" descr="Picture 1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99591" y="1453965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282" name="TextBox 16"/>
          <p:cNvSpPr txBox="1"/>
          <p:nvPr/>
        </p:nvSpPr>
        <p:spPr>
          <a:xfrm>
            <a:off x="95976" y="2243296"/>
            <a:ext cx="2327233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Hardware</a:t>
            </a:r>
          </a:p>
        </p:txBody>
      </p:sp>
      <p:sp>
        <p:nvSpPr>
          <p:cNvPr id="283" name="Elbow Connector 17"/>
          <p:cNvSpPr/>
          <p:nvPr/>
        </p:nvSpPr>
        <p:spPr>
          <a:xfrm>
            <a:off x="1619592" y="1813965"/>
            <a:ext cx="1703074" cy="191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84" name="TextBox 18"/>
          <p:cNvSpPr txBox="1"/>
          <p:nvPr/>
        </p:nvSpPr>
        <p:spPr>
          <a:xfrm>
            <a:off x="1895552" y="1485039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pic>
        <p:nvPicPr>
          <p:cNvPr id="285" name="Picture 12" descr="Picture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92739" y="3230677"/>
            <a:ext cx="740242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TextBox 20"/>
          <p:cNvSpPr txBox="1"/>
          <p:nvPr/>
        </p:nvSpPr>
        <p:spPr>
          <a:xfrm>
            <a:off x="83209" y="3994339"/>
            <a:ext cx="2327233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Front web</a:t>
            </a:r>
          </a:p>
        </p:txBody>
      </p:sp>
      <p:sp>
        <p:nvSpPr>
          <p:cNvPr id="287" name="Elbow Connector 21"/>
          <p:cNvSpPr/>
          <p:nvPr/>
        </p:nvSpPr>
        <p:spPr>
          <a:xfrm flipV="1">
            <a:off x="1632980" y="2440777"/>
            <a:ext cx="1676352" cy="1149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88" name="TextBox 22"/>
          <p:cNvSpPr txBox="1"/>
          <p:nvPr/>
        </p:nvSpPr>
        <p:spPr>
          <a:xfrm>
            <a:off x="1895552" y="3562782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289" name="Straight Connector 23"/>
          <p:cNvSpPr/>
          <p:nvPr/>
        </p:nvSpPr>
        <p:spPr>
          <a:xfrm>
            <a:off x="107503" y="4367360"/>
            <a:ext cx="2952329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290" name="TextBox 24"/>
          <p:cNvSpPr txBox="1"/>
          <p:nvPr/>
        </p:nvSpPr>
        <p:spPr>
          <a:xfrm>
            <a:off x="521789" y="4419582"/>
            <a:ext cx="191357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FRONTEND</a:t>
            </a:r>
          </a:p>
        </p:txBody>
      </p:sp>
      <p:sp>
        <p:nvSpPr>
          <p:cNvPr id="291" name="Title 1"/>
          <p:cNvSpPr txBox="1"/>
          <p:nvPr>
            <p:ph type="title"/>
          </p:nvPr>
        </p:nvSpPr>
        <p:spPr>
          <a:xfrm>
            <a:off x="822960" y="214952"/>
            <a:ext cx="7543801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Vista preliminar el proyecto integrador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5893" y="1779702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TextBox 4"/>
          <p:cNvSpPr txBox="1"/>
          <p:nvPr/>
        </p:nvSpPr>
        <p:spPr>
          <a:xfrm>
            <a:off x="7569355" y="2550198"/>
            <a:ext cx="1193076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Database</a:t>
            </a:r>
          </a:p>
        </p:txBody>
      </p:sp>
      <p:pic>
        <p:nvPicPr>
          <p:cNvPr id="295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80973" y="1617063"/>
            <a:ext cx="720001" cy="589219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Straight Connector 6"/>
          <p:cNvSpPr/>
          <p:nvPr/>
        </p:nvSpPr>
        <p:spPr>
          <a:xfrm>
            <a:off x="3275855" y="4371949"/>
            <a:ext cx="5631544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297" name="TextBox 7"/>
          <p:cNvSpPr txBox="1"/>
          <p:nvPr/>
        </p:nvSpPr>
        <p:spPr>
          <a:xfrm>
            <a:off x="5398230" y="4435078"/>
            <a:ext cx="1913574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BACKEND</a:t>
            </a:r>
          </a:p>
        </p:txBody>
      </p:sp>
      <p:pic>
        <p:nvPicPr>
          <p:cNvPr id="298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52510" y="1574288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TextBox 9"/>
          <p:cNvSpPr txBox="1"/>
          <p:nvPr/>
        </p:nvSpPr>
        <p:spPr>
          <a:xfrm>
            <a:off x="3504808" y="2300545"/>
            <a:ext cx="1193076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Interfaz</a:t>
            </a:r>
          </a:p>
        </p:txBody>
      </p:sp>
      <p:sp>
        <p:nvSpPr>
          <p:cNvPr id="300" name="TextBox 10"/>
          <p:cNvSpPr txBox="1"/>
          <p:nvPr/>
        </p:nvSpPr>
        <p:spPr>
          <a:xfrm>
            <a:off x="4789323" y="2310907"/>
            <a:ext cx="155332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Lógica y reglas</a:t>
            </a:r>
          </a:p>
        </p:txBody>
      </p:sp>
      <p:sp>
        <p:nvSpPr>
          <p:cNvPr id="301" name="Straight Arrow Connector 11"/>
          <p:cNvSpPr/>
          <p:nvPr/>
        </p:nvSpPr>
        <p:spPr>
          <a:xfrm>
            <a:off x="6683230" y="2139701"/>
            <a:ext cx="1126138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02" name="TextBox 13"/>
          <p:cNvSpPr txBox="1"/>
          <p:nvPr/>
        </p:nvSpPr>
        <p:spPr>
          <a:xfrm>
            <a:off x="6969767" y="1820866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TCP</a:t>
            </a:r>
          </a:p>
        </p:txBody>
      </p:sp>
      <p:sp>
        <p:nvSpPr>
          <p:cNvPr id="303" name="Rectangle 14"/>
          <p:cNvSpPr/>
          <p:nvPr/>
        </p:nvSpPr>
        <p:spPr>
          <a:xfrm>
            <a:off x="3322666" y="1479321"/>
            <a:ext cx="3360566" cy="1309963"/>
          </a:xfrm>
          <a:prstGeom prst="rect">
            <a:avLst/>
          </a:prstGeom>
          <a:ln w="15875">
            <a:solidFill>
              <a:schemeClr val="accent1">
                <a:lumOff val="44000"/>
              </a:schemeClr>
            </a:solidFill>
            <a:prstDash val="lgDash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pic>
        <p:nvPicPr>
          <p:cNvPr id="304" name="Picture 10" descr="Picture 1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99591" y="1453965"/>
            <a:ext cx="720001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05" name="Elbow Connector 17"/>
          <p:cNvSpPr/>
          <p:nvPr/>
        </p:nvSpPr>
        <p:spPr>
          <a:xfrm>
            <a:off x="1619592" y="1813965"/>
            <a:ext cx="1703074" cy="191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06" name="TextBox 18"/>
          <p:cNvSpPr txBox="1"/>
          <p:nvPr/>
        </p:nvSpPr>
        <p:spPr>
          <a:xfrm>
            <a:off x="1895552" y="1485039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pic>
        <p:nvPicPr>
          <p:cNvPr id="307" name="Picture 12" descr="Picture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92739" y="3230677"/>
            <a:ext cx="740242" cy="72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08" name="Elbow Connector 21"/>
          <p:cNvSpPr/>
          <p:nvPr/>
        </p:nvSpPr>
        <p:spPr>
          <a:xfrm flipV="1">
            <a:off x="1632980" y="2440777"/>
            <a:ext cx="1676352" cy="1149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chemeClr val="accent1">
                <a:lumOff val="44000"/>
              </a:schemeClr>
            </a:solidFill>
            <a:headEnd type="triangle"/>
            <a:tailEnd type="triangle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09" name="TextBox 22"/>
          <p:cNvSpPr txBox="1"/>
          <p:nvPr/>
        </p:nvSpPr>
        <p:spPr>
          <a:xfrm>
            <a:off x="1895552" y="3562782"/>
            <a:ext cx="58943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0070C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310" name="Straight Connector 23"/>
          <p:cNvSpPr/>
          <p:nvPr/>
        </p:nvSpPr>
        <p:spPr>
          <a:xfrm>
            <a:off x="107503" y="4367360"/>
            <a:ext cx="2952329" cy="1"/>
          </a:xfrm>
          <a:prstGeom prst="line">
            <a:avLst/>
          </a:prstGeom>
          <a:ln w="12700">
            <a:solidFill>
              <a:schemeClr val="accent1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1">
                    <a:lumOff val="44000"/>
                  </a:schemeClr>
                </a:solidFill>
              </a:defRPr>
            </a:pPr>
          </a:p>
        </p:txBody>
      </p:sp>
      <p:sp>
        <p:nvSpPr>
          <p:cNvPr id="311" name="TextBox 24"/>
          <p:cNvSpPr txBox="1"/>
          <p:nvPr/>
        </p:nvSpPr>
        <p:spPr>
          <a:xfrm>
            <a:off x="521789" y="4419582"/>
            <a:ext cx="1913575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FRONTEND</a:t>
            </a:r>
          </a:p>
        </p:txBody>
      </p:sp>
      <p:sp>
        <p:nvSpPr>
          <p:cNvPr id="312" name="Title 1"/>
          <p:cNvSpPr txBox="1"/>
          <p:nvPr>
            <p:ph type="title"/>
          </p:nvPr>
        </p:nvSpPr>
        <p:spPr>
          <a:xfrm>
            <a:off x="107503" y="214952"/>
            <a:ext cx="8928994" cy="1088069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Sistema de monitoreo de variables ambientales para hacer seguimiento de cultivos</a:t>
            </a:r>
          </a:p>
        </p:txBody>
      </p:sp>
      <p:sp>
        <p:nvSpPr>
          <p:cNvPr id="313" name="TextBox 1"/>
          <p:cNvSpPr txBox="1"/>
          <p:nvPr/>
        </p:nvSpPr>
        <p:spPr>
          <a:xfrm>
            <a:off x="369059" y="2202418"/>
            <a:ext cx="1787600" cy="8984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Sistema de medición: temperatura, humedas, PH, etc</a:t>
            </a:r>
          </a:p>
        </p:txBody>
      </p:sp>
      <p:sp>
        <p:nvSpPr>
          <p:cNvPr id="314" name="TextBox 2"/>
          <p:cNvSpPr txBox="1"/>
          <p:nvPr/>
        </p:nvSpPr>
        <p:spPr>
          <a:xfrm>
            <a:off x="153223" y="4002899"/>
            <a:ext cx="2619791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chemeClr val="accent1">
                    <a:lumOff val="44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Dashboard con informes diarios</a:t>
            </a:r>
          </a:p>
        </p:txBody>
      </p:sp>
      <p:pic>
        <p:nvPicPr>
          <p:cNvPr id="315" name="Picture 4" descr="Picture 4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621401" y="2836783"/>
            <a:ext cx="2608966" cy="14675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Retrospección">
  <a:themeElements>
    <a:clrScheme name="Retrospección">
      <a:dk1>
        <a:srgbClr val="073042"/>
      </a:dk1>
      <a:lt1>
        <a:srgbClr val="073042"/>
      </a:lt1>
      <a:dk2>
        <a:srgbClr val="A7A7A7"/>
      </a:dk2>
      <a:lt2>
        <a:srgbClr val="535353"/>
      </a:lt2>
      <a:accent1>
        <a:srgbClr val="8F8F8F"/>
      </a:accent1>
      <a:accent2>
        <a:srgbClr val="3DDB85"/>
      </a:accent2>
      <a:accent3>
        <a:srgbClr val="37A76F"/>
      </a:accent3>
      <a:accent4>
        <a:srgbClr val="44C1A3"/>
      </a:accent4>
      <a:accent5>
        <a:srgbClr val="D8F7E6"/>
      </a:accent5>
      <a:accent6>
        <a:srgbClr val="DBEFF5"/>
      </a:accent6>
      <a:hlink>
        <a:srgbClr val="0000FF"/>
      </a:hlink>
      <a:folHlink>
        <a:srgbClr val="FF00FF"/>
      </a:folHlink>
    </a:clrScheme>
    <a:fontScheme name="Retrospecció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44000"/>
          </a:schemeClr>
        </a:solidFill>
        <a:ln w="15875" cap="flat">
          <a:solidFill>
            <a:schemeClr val="accent1">
              <a:lumOff val="44000"/>
            </a:schemeClr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73042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>
              <a:lumOff val="44000"/>
            </a:schemeClr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73042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Retrospección">
  <a:themeElements>
    <a:clrScheme name="Retrospecció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F8F8F"/>
      </a:accent1>
      <a:accent2>
        <a:srgbClr val="3DDB85"/>
      </a:accent2>
      <a:accent3>
        <a:srgbClr val="37A76F"/>
      </a:accent3>
      <a:accent4>
        <a:srgbClr val="44C1A3"/>
      </a:accent4>
      <a:accent5>
        <a:srgbClr val="D8F7E6"/>
      </a:accent5>
      <a:accent6>
        <a:srgbClr val="DBEFF5"/>
      </a:accent6>
      <a:hlink>
        <a:srgbClr val="0000FF"/>
      </a:hlink>
      <a:folHlink>
        <a:srgbClr val="FF00FF"/>
      </a:folHlink>
    </a:clrScheme>
    <a:fontScheme name="Retrospecció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44000"/>
          </a:schemeClr>
        </a:solidFill>
        <a:ln w="15875" cap="flat">
          <a:solidFill>
            <a:schemeClr val="accent1">
              <a:lumOff val="44000"/>
            </a:schemeClr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73042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>
              <a:lumOff val="44000"/>
            </a:schemeClr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73042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